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12" r:id="rId2"/>
    <p:sldId id="313" r:id="rId3"/>
    <p:sldId id="314" r:id="rId4"/>
    <p:sldId id="317" r:id="rId5"/>
    <p:sldId id="319" r:id="rId6"/>
    <p:sldId id="320" r:id="rId7"/>
    <p:sldId id="321" r:id="rId8"/>
    <p:sldId id="323" r:id="rId9"/>
    <p:sldId id="322" r:id="rId10"/>
    <p:sldId id="324" r:id="rId11"/>
    <p:sldId id="325" r:id="rId12"/>
    <p:sldId id="326" r:id="rId13"/>
    <p:sldId id="327" r:id="rId14"/>
    <p:sldId id="331" r:id="rId15"/>
    <p:sldId id="328" r:id="rId16"/>
    <p:sldId id="332" r:id="rId17"/>
    <p:sldId id="333"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hraf Seddik" initials="AS" lastIdx="9" clrIdx="0">
    <p:extLst>
      <p:ext uri="{19B8F6BF-5375-455C-9EA6-DF929625EA0E}">
        <p15:presenceInfo xmlns:p15="http://schemas.microsoft.com/office/powerpoint/2012/main" userId="10f3d9d08aacf9e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2" d="100"/>
          <a:sy n="102" d="100"/>
        </p:scale>
        <p:origin x="12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C019CA3-EDB8-4C68-9983-098F0AC0EC09}" type="datetimeFigureOut">
              <a:rPr lang="fr-FR" smtClean="0"/>
              <a:t>11/10/2020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3218662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5C019CA3-EDB8-4C68-9983-098F0AC0EC09}" type="datetimeFigureOut">
              <a:rPr lang="fr-FR" smtClean="0"/>
              <a:t>11/10/2020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1434087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5C019CA3-EDB8-4C68-9983-098F0AC0EC09}" type="datetimeFigureOut">
              <a:rPr lang="fr-FR" smtClean="0"/>
              <a:t>11/10/2020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3168740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5C019CA3-EDB8-4C68-9983-098F0AC0EC09}" type="datetimeFigureOut">
              <a:rPr lang="fr-FR" smtClean="0"/>
              <a:t>11/10/2020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E386D8B-83D6-4DC4-A72B-E7AD15068B5F}"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46956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5C019CA3-EDB8-4C68-9983-098F0AC0EC09}" type="datetimeFigureOut">
              <a:rPr lang="fr-FR" smtClean="0"/>
              <a:t>11/10/2020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3310324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3" name="Date Placeholder 2"/>
          <p:cNvSpPr>
            <a:spLocks noGrp="1"/>
          </p:cNvSpPr>
          <p:nvPr>
            <p:ph type="dt" sz="half" idx="10"/>
          </p:nvPr>
        </p:nvSpPr>
        <p:spPr/>
        <p:txBody>
          <a:bodyPr/>
          <a:lstStyle/>
          <a:p>
            <a:fld id="{5C019CA3-EDB8-4C68-9983-098F0AC0EC09}" type="datetimeFigureOut">
              <a:rPr lang="fr-FR" smtClean="0"/>
              <a:t>11/10/2020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3496219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3" name="Date Placeholder 2"/>
          <p:cNvSpPr>
            <a:spLocks noGrp="1"/>
          </p:cNvSpPr>
          <p:nvPr>
            <p:ph type="dt" sz="half" idx="10"/>
          </p:nvPr>
        </p:nvSpPr>
        <p:spPr/>
        <p:txBody>
          <a:bodyPr/>
          <a:lstStyle/>
          <a:p>
            <a:fld id="{5C019CA3-EDB8-4C68-9983-098F0AC0EC09}" type="datetimeFigureOut">
              <a:rPr lang="fr-FR" smtClean="0"/>
              <a:t>11/10/2020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3906717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C019CA3-EDB8-4C68-9983-098F0AC0EC09}" type="datetimeFigureOut">
              <a:rPr lang="fr-FR" smtClean="0"/>
              <a:t>11/10/2020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24297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C019CA3-EDB8-4C68-9983-098F0AC0EC09}" type="datetimeFigureOut">
              <a:rPr lang="fr-FR" smtClean="0"/>
              <a:t>11/10/2020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561460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C019CA3-EDB8-4C68-9983-098F0AC0EC09}" type="datetimeFigureOut">
              <a:rPr lang="fr-FR" smtClean="0"/>
              <a:t>11/10/2020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2085699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5C019CA3-EDB8-4C68-9983-098F0AC0EC09}" type="datetimeFigureOut">
              <a:rPr lang="fr-FR" smtClean="0"/>
              <a:t>11/10/2020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1959625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C019CA3-EDB8-4C68-9983-098F0AC0EC09}" type="datetimeFigureOut">
              <a:rPr lang="fr-FR" smtClean="0"/>
              <a:t>11/10/2020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555554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C019CA3-EDB8-4C68-9983-098F0AC0EC09}" type="datetimeFigureOut">
              <a:rPr lang="fr-FR" smtClean="0"/>
              <a:t>11/10/2020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881444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C019CA3-EDB8-4C68-9983-098F0AC0EC09}" type="datetimeFigureOut">
              <a:rPr lang="fr-FR" smtClean="0"/>
              <a:t>11/10/2020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2537815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019CA3-EDB8-4C68-9983-098F0AC0EC09}" type="datetimeFigureOut">
              <a:rPr lang="fr-FR" smtClean="0"/>
              <a:t>11/10/2020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1071720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5C019CA3-EDB8-4C68-9983-098F0AC0EC09}" type="datetimeFigureOut">
              <a:rPr lang="fr-FR" smtClean="0"/>
              <a:t>11/10/2020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232606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5C019CA3-EDB8-4C68-9983-098F0AC0EC09}" type="datetimeFigureOut">
              <a:rPr lang="fr-FR" smtClean="0"/>
              <a:t>11/10/2020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E386D8B-83D6-4DC4-A72B-E7AD15068B5F}" type="slidenum">
              <a:rPr lang="fr-FR" smtClean="0"/>
              <a:t>‹N°›</a:t>
            </a:fld>
            <a:endParaRPr lang="fr-FR"/>
          </a:p>
        </p:txBody>
      </p:sp>
    </p:spTree>
    <p:extLst>
      <p:ext uri="{BB962C8B-B14F-4D97-AF65-F5344CB8AC3E}">
        <p14:creationId xmlns:p14="http://schemas.microsoft.com/office/powerpoint/2010/main" val="2726849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C019CA3-EDB8-4C68-9983-098F0AC0EC09}" type="datetimeFigureOut">
              <a:rPr lang="fr-FR" smtClean="0"/>
              <a:t>11/10/2020</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E386D8B-83D6-4DC4-A72B-E7AD15068B5F}" type="slidenum">
              <a:rPr lang="fr-FR" smtClean="0"/>
              <a:t>‹N°›</a:t>
            </a:fld>
            <a:endParaRPr lang="fr-FR"/>
          </a:p>
        </p:txBody>
      </p:sp>
    </p:spTree>
    <p:extLst>
      <p:ext uri="{BB962C8B-B14F-4D97-AF65-F5344CB8AC3E}">
        <p14:creationId xmlns:p14="http://schemas.microsoft.com/office/powerpoint/2010/main" val="2790469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75983" y="3106375"/>
            <a:ext cx="9440034" cy="645250"/>
          </a:xfrm>
        </p:spPr>
        <p:txBody>
          <a:bodyPr>
            <a:normAutofit fontScale="92500"/>
          </a:bodyPr>
          <a:lstStyle/>
          <a:p>
            <a:r>
              <a:rPr lang="en-US" sz="3600" dirty="0">
                <a:latin typeface="+mj-lt"/>
              </a:rPr>
              <a:t>Chapter II – Statistical modeling and estimation </a:t>
            </a:r>
          </a:p>
        </p:txBody>
      </p:sp>
    </p:spTree>
    <p:extLst>
      <p:ext uri="{BB962C8B-B14F-4D97-AF65-F5344CB8AC3E}">
        <p14:creationId xmlns:p14="http://schemas.microsoft.com/office/powerpoint/2010/main" val="385714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a:bodyPr>
              <a:lstStyle/>
              <a:p>
                <a:pPr marL="36900" indent="0" algn="just">
                  <a:buNone/>
                </a:pPr>
                <a:r>
                  <a:rPr lang="en-US" b="1" dirty="0"/>
                  <a:t>3.1.5. Gaussian (Normal) distribution :</a:t>
                </a:r>
              </a:p>
              <a:p>
                <a:pPr algn="just">
                  <a:buFont typeface="Arial" panose="020B0604020202020204" pitchFamily="34" charset="0"/>
                  <a:buChar char="•"/>
                </a:pPr>
                <a14:m>
                  <m:oMath xmlns:m="http://schemas.openxmlformats.org/officeDocument/2006/math">
                    <m:r>
                      <a:rPr lang="en-US" i="1" dirty="0">
                        <a:latin typeface="Cambria Math" panose="02040503050406030204" pitchFamily="18" charset="0"/>
                      </a:rPr>
                      <m:t>𝑋</m:t>
                    </m:r>
                  </m:oMath>
                </a14:m>
                <a:r>
                  <a:rPr lang="en-US" dirty="0"/>
                  <a:t> models a continuous random variable which takes its values in </a:t>
                </a:r>
                <a14:m>
                  <m:oMath xmlns:m="http://schemas.openxmlformats.org/officeDocument/2006/math">
                    <m:r>
                      <a:rPr lang="fr-FR" i="1" dirty="0">
                        <a:latin typeface="Cambria Math" panose="02040503050406030204" pitchFamily="18" charset="0"/>
                        <a:ea typeface="Cambria Math" panose="02040503050406030204" pitchFamily="18" charset="0"/>
                      </a:rPr>
                      <m:t>ℝ</m:t>
                    </m:r>
                  </m:oMath>
                </a14:m>
                <a:endParaRPr lang="en-US" dirty="0"/>
              </a:p>
              <a:p>
                <a:pPr algn="just">
                  <a:buFont typeface="Arial" panose="020B0604020202020204" pitchFamily="34" charset="0"/>
                  <a:buChar char="•"/>
                </a:pPr>
                <a:r>
                  <a:rPr lang="en-US" dirty="0"/>
                  <a:t>For a normal distribution we have (density function) : </a:t>
                </a:r>
              </a:p>
              <a:p>
                <a:pPr marL="36900" indent="0" algn="just">
                  <a:spcBef>
                    <a:spcPts val="1800"/>
                  </a:spcBef>
                  <a:buNone/>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ea typeface="Cambria Math" panose="02040503050406030204" pitchFamily="18" charset="0"/>
                        </a:rPr>
                        <m:t>𝑓</m:t>
                      </m:r>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𝑥</m:t>
                      </m:r>
                      <m:r>
                        <a:rPr lang="fr-FR" b="0" i="1" dirty="0" smtClean="0">
                          <a:latin typeface="Cambria Math" panose="02040503050406030204" pitchFamily="18" charset="0"/>
                          <a:ea typeface="Cambria Math" panose="02040503050406030204" pitchFamily="18" charset="0"/>
                        </a:rPr>
                        <m:t>)=</m:t>
                      </m:r>
                      <m:f>
                        <m:fPr>
                          <m:ctrlPr>
                            <a:rPr lang="fr-FR" b="0" i="1" dirty="0" smtClean="0">
                              <a:latin typeface="Cambria Math" panose="02040503050406030204" pitchFamily="18" charset="0"/>
                              <a:ea typeface="Cambria Math" panose="02040503050406030204" pitchFamily="18" charset="0"/>
                            </a:rPr>
                          </m:ctrlPr>
                        </m:fPr>
                        <m:num>
                          <m:r>
                            <a:rPr lang="fr-FR" i="1" dirty="0" smtClean="0">
                              <a:latin typeface="Cambria Math" panose="02040503050406030204" pitchFamily="18" charset="0"/>
                              <a:ea typeface="Cambria Math" panose="02040503050406030204" pitchFamily="18" charset="0"/>
                            </a:rPr>
                            <m:t>1</m:t>
                          </m:r>
                        </m:num>
                        <m:den>
                          <m:r>
                            <a:rPr lang="fr-FR" b="0" i="1" dirty="0" smtClean="0">
                              <a:latin typeface="Cambria Math" panose="02040503050406030204" pitchFamily="18" charset="0"/>
                              <a:ea typeface="Cambria Math" panose="02040503050406030204" pitchFamily="18" charset="0"/>
                            </a:rPr>
                            <m:t>𝜎</m:t>
                          </m:r>
                          <m:rad>
                            <m:radPr>
                              <m:degHide m:val="on"/>
                              <m:ctrlPr>
                                <a:rPr lang="fr-FR" i="1" dirty="0" smtClean="0">
                                  <a:latin typeface="Cambria Math" panose="02040503050406030204" pitchFamily="18" charset="0"/>
                                  <a:ea typeface="Cambria Math" panose="02040503050406030204" pitchFamily="18" charset="0"/>
                                </a:rPr>
                              </m:ctrlPr>
                            </m:radPr>
                            <m:deg/>
                            <m:e>
                              <m:r>
                                <a:rPr lang="fr-FR" i="1" dirty="0">
                                  <a:latin typeface="Cambria Math" panose="02040503050406030204" pitchFamily="18" charset="0"/>
                                  <a:ea typeface="Cambria Math" panose="02040503050406030204" pitchFamily="18" charset="0"/>
                                </a:rPr>
                                <m:t>2</m:t>
                              </m:r>
                              <m:r>
                                <a:rPr lang="fr-FR" i="1" dirty="0">
                                  <a:latin typeface="Cambria Math" panose="02040503050406030204" pitchFamily="18" charset="0"/>
                                  <a:ea typeface="Cambria Math" panose="02040503050406030204" pitchFamily="18" charset="0"/>
                                </a:rPr>
                                <m:t>𝜋</m:t>
                              </m:r>
                            </m:e>
                          </m:rad>
                        </m:den>
                      </m:f>
                      <m:sSup>
                        <m:sSupPr>
                          <m:ctrlPr>
                            <a:rPr lang="fr-FR" b="0" i="1" dirty="0" smtClean="0">
                              <a:latin typeface="Cambria Math" panose="02040503050406030204" pitchFamily="18" charset="0"/>
                              <a:ea typeface="Cambria Math" panose="02040503050406030204" pitchFamily="18" charset="0"/>
                            </a:rPr>
                          </m:ctrlPr>
                        </m:sSupPr>
                        <m:e>
                          <m:r>
                            <a:rPr lang="fr-FR" b="0" i="1" dirty="0" smtClean="0">
                              <a:latin typeface="Cambria Math" panose="02040503050406030204" pitchFamily="18" charset="0"/>
                              <a:ea typeface="Cambria Math" panose="02040503050406030204" pitchFamily="18" charset="0"/>
                            </a:rPr>
                            <m:t>𝑒</m:t>
                          </m:r>
                        </m:e>
                        <m:sup>
                          <m:r>
                            <a:rPr lang="fr-FR" b="0" i="1" dirty="0" smtClean="0">
                              <a:latin typeface="Cambria Math" panose="02040503050406030204" pitchFamily="18" charset="0"/>
                              <a:ea typeface="Cambria Math" panose="02040503050406030204" pitchFamily="18" charset="0"/>
                            </a:rPr>
                            <m:t>−</m:t>
                          </m:r>
                          <m:f>
                            <m:fPr>
                              <m:ctrlPr>
                                <a:rPr lang="fr-FR" b="0" i="1" dirty="0" smtClean="0">
                                  <a:latin typeface="Cambria Math" panose="02040503050406030204" pitchFamily="18" charset="0"/>
                                  <a:ea typeface="Cambria Math" panose="02040503050406030204" pitchFamily="18" charset="0"/>
                                </a:rPr>
                              </m:ctrlPr>
                            </m:fPr>
                            <m:num>
                              <m:r>
                                <a:rPr lang="fr-FR" b="0" i="1" dirty="0" smtClean="0">
                                  <a:latin typeface="Cambria Math" panose="02040503050406030204" pitchFamily="18" charset="0"/>
                                  <a:ea typeface="Cambria Math" panose="02040503050406030204" pitchFamily="18" charset="0"/>
                                </a:rPr>
                                <m:t>1</m:t>
                              </m:r>
                            </m:num>
                            <m:den>
                              <m:r>
                                <a:rPr lang="fr-FR" b="0" i="1" dirty="0" smtClean="0">
                                  <a:latin typeface="Cambria Math" panose="02040503050406030204" pitchFamily="18" charset="0"/>
                                  <a:ea typeface="Cambria Math" panose="02040503050406030204" pitchFamily="18" charset="0"/>
                                </a:rPr>
                                <m:t>2</m:t>
                              </m:r>
                            </m:den>
                          </m:f>
                          <m:sSup>
                            <m:sSupPr>
                              <m:ctrlPr>
                                <a:rPr lang="fr-FR" b="0" i="1" dirty="0" smtClean="0">
                                  <a:latin typeface="Cambria Math" panose="02040503050406030204" pitchFamily="18" charset="0"/>
                                  <a:ea typeface="Cambria Math" panose="02040503050406030204" pitchFamily="18" charset="0"/>
                                </a:rPr>
                              </m:ctrlPr>
                            </m:sSupPr>
                            <m:e>
                              <m:d>
                                <m:dPr>
                                  <m:ctrlPr>
                                    <a:rPr lang="fr-FR" b="0" i="1" dirty="0" smtClean="0">
                                      <a:latin typeface="Cambria Math" panose="02040503050406030204" pitchFamily="18" charset="0"/>
                                      <a:ea typeface="Cambria Math" panose="02040503050406030204" pitchFamily="18" charset="0"/>
                                    </a:rPr>
                                  </m:ctrlPr>
                                </m:dPr>
                                <m:e>
                                  <m:f>
                                    <m:fPr>
                                      <m:ctrlPr>
                                        <a:rPr lang="fr-FR" b="0" i="1" dirty="0" smtClean="0">
                                          <a:latin typeface="Cambria Math" panose="02040503050406030204" pitchFamily="18" charset="0"/>
                                          <a:ea typeface="Cambria Math" panose="02040503050406030204" pitchFamily="18" charset="0"/>
                                        </a:rPr>
                                      </m:ctrlPr>
                                    </m:fPr>
                                    <m:num>
                                      <m:r>
                                        <a:rPr lang="fr-FR" i="1" dirty="0">
                                          <a:latin typeface="Cambria Math" panose="02040503050406030204" pitchFamily="18" charset="0"/>
                                          <a:ea typeface="Cambria Math" panose="02040503050406030204" pitchFamily="18" charset="0"/>
                                        </a:rPr>
                                        <m:t>𝑥</m:t>
                                      </m:r>
                                      <m:r>
                                        <a:rPr lang="fr-FR" i="1" dirty="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𝜇</m:t>
                                      </m:r>
                                    </m:num>
                                    <m:den>
                                      <m:r>
                                        <a:rPr lang="fr-FR" b="0" i="1" dirty="0" smtClean="0">
                                          <a:latin typeface="Cambria Math" panose="02040503050406030204" pitchFamily="18" charset="0"/>
                                          <a:ea typeface="Cambria Math" panose="02040503050406030204" pitchFamily="18" charset="0"/>
                                        </a:rPr>
                                        <m:t>𝜎</m:t>
                                      </m:r>
                                    </m:den>
                                  </m:f>
                                </m:e>
                              </m:d>
                            </m:e>
                            <m:sup>
                              <m:r>
                                <a:rPr lang="fr-FR" b="0" i="1" dirty="0" smtClean="0">
                                  <a:latin typeface="Cambria Math" panose="02040503050406030204" pitchFamily="18" charset="0"/>
                                  <a:ea typeface="Cambria Math" panose="02040503050406030204" pitchFamily="18" charset="0"/>
                                </a:rPr>
                                <m:t>2</m:t>
                              </m:r>
                            </m:sup>
                          </m:sSup>
                        </m:sup>
                      </m:sSup>
                    </m:oMath>
                  </m:oMathPara>
                </a14:m>
                <a:endParaRPr lang="fr-FR" b="0" i="1" dirty="0">
                  <a:latin typeface="Cambria Math" panose="02040503050406030204" pitchFamily="18" charset="0"/>
                  <a:ea typeface="Cambria Math" panose="02040503050406030204" pitchFamily="18" charset="0"/>
                </a:endParaRPr>
              </a:p>
              <a:p>
                <a:pPr algn="just">
                  <a:buFont typeface="Arial" panose="020B0604020202020204" pitchFamily="34" charset="0"/>
                  <a:buChar char="•"/>
                </a:pPr>
                <a:r>
                  <a:rPr lang="en-US" dirty="0"/>
                  <a:t>Here </a:t>
                </a:r>
                <a14:m>
                  <m:oMath xmlns:m="http://schemas.openxmlformats.org/officeDocument/2006/math">
                    <m:r>
                      <a:rPr lang="en-US" i="1" dirty="0">
                        <a:latin typeface="Cambria Math" panose="02040503050406030204" pitchFamily="18" charset="0"/>
                      </a:rPr>
                      <m:t>𝜃</m:t>
                    </m:r>
                    <m:r>
                      <a:rPr lang="fr-FR" i="1" dirty="0">
                        <a:latin typeface="Cambria Math" panose="02040503050406030204" pitchFamily="18" charset="0"/>
                      </a:rPr>
                      <m:t>=</m:t>
                    </m:r>
                    <m:r>
                      <a:rPr lang="fr-FR" b="0" i="1" dirty="0" smtClean="0">
                        <a:latin typeface="Cambria Math" panose="02040503050406030204" pitchFamily="18" charset="0"/>
                      </a:rPr>
                      <m:t>(</m:t>
                    </m:r>
                    <m:r>
                      <a:rPr lang="fr-FR" b="0" i="1" dirty="0" smtClean="0">
                        <a:latin typeface="Cambria Math" panose="02040503050406030204" pitchFamily="18" charset="0"/>
                      </a:rPr>
                      <m:t>𝜇</m:t>
                    </m:r>
                    <m:r>
                      <a:rPr lang="fr-FR" b="0" i="1" dirty="0" smtClean="0">
                        <a:latin typeface="Cambria Math" panose="02040503050406030204" pitchFamily="18" charset="0"/>
                      </a:rPr>
                      <m:t>,</m:t>
                    </m:r>
                    <m:sSup>
                      <m:sSupPr>
                        <m:ctrlPr>
                          <a:rPr lang="fr-FR" b="0" i="1" dirty="0" smtClean="0">
                            <a:latin typeface="Cambria Math" panose="02040503050406030204" pitchFamily="18" charset="0"/>
                          </a:rPr>
                        </m:ctrlPr>
                      </m:sSupPr>
                      <m:e>
                        <m:r>
                          <a:rPr lang="fr-FR" b="0" i="1" dirty="0" smtClean="0">
                            <a:latin typeface="Cambria Math" panose="02040503050406030204" pitchFamily="18" charset="0"/>
                          </a:rPr>
                          <m:t>𝜎</m:t>
                        </m:r>
                      </m:e>
                      <m:sup>
                        <m:r>
                          <a:rPr lang="fr-FR" b="0" i="1" dirty="0" smtClean="0">
                            <a:latin typeface="Cambria Math" panose="02040503050406030204" pitchFamily="18" charset="0"/>
                          </a:rPr>
                          <m:t>2</m:t>
                        </m:r>
                      </m:sup>
                    </m:sSup>
                    <m:r>
                      <a:rPr lang="fr-FR" b="0" i="1" dirty="0" smtClean="0">
                        <a:latin typeface="Cambria Math" panose="02040503050406030204" pitchFamily="18" charset="0"/>
                      </a:rPr>
                      <m:t>)</m:t>
                    </m:r>
                  </m:oMath>
                </a14:m>
                <a:endParaRPr lang="en-US" dirty="0"/>
              </a:p>
              <a:p>
                <a:pPr algn="just">
                  <a:buFont typeface="Arial" panose="020B0604020202020204" pitchFamily="34" charset="0"/>
                  <a:buChar char="•"/>
                </a:pPr>
                <a:r>
                  <a:rPr lang="en-US" dirty="0"/>
                  <a:t>Example : Gaussian distribution can model “the height of a person over his life”, “temperature in </a:t>
                </a:r>
                <a:r>
                  <a:rPr lang="en-US" dirty="0" err="1"/>
                  <a:t>paris</a:t>
                </a:r>
                <a:r>
                  <a:rPr lang="en-US" dirty="0"/>
                  <a:t> over time” etc. </a:t>
                </a:r>
              </a:p>
              <a:p>
                <a:pPr algn="just">
                  <a:buFont typeface="Arial" panose="020B0604020202020204" pitchFamily="34" charset="0"/>
                  <a:buChar char="•"/>
                </a:pPr>
                <a:r>
                  <a:rPr lang="en-US" dirty="0"/>
                  <a:t>For a Gaussian distribution we have : </a:t>
                </a:r>
              </a:p>
              <a:p>
                <a:pPr marL="36900" indent="0" algn="ctr">
                  <a:buNone/>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𝔼</m:t>
                          </m:r>
                        </m:e>
                        <m:sub>
                          <m:r>
                            <a:rPr lang="en-US" i="1" dirty="0">
                              <a:latin typeface="Cambria Math" panose="02040503050406030204" pitchFamily="18" charset="0"/>
                            </a:rPr>
                            <m:t>𝜃</m:t>
                          </m:r>
                        </m:sub>
                      </m:sSub>
                      <m:d>
                        <m:dPr>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𝑋</m:t>
                          </m:r>
                        </m:e>
                      </m:d>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𝜇</m:t>
                      </m:r>
                      <m:r>
                        <a:rPr lang="fr-FR" b="0" i="1" smtClean="0">
                          <a:latin typeface="Cambria Math" panose="02040503050406030204" pitchFamily="18" charset="0"/>
                          <a:ea typeface="Cambria Math" panose="02040503050406030204" pitchFamily="18" charset="0"/>
                        </a:rPr>
                        <m:t> </m:t>
                      </m:r>
                    </m:oMath>
                  </m:oMathPara>
                </a14:m>
                <a:endParaRPr lang="fr-FR" b="0" dirty="0">
                  <a:ea typeface="Cambria Math" panose="02040503050406030204" pitchFamily="18" charset="0"/>
                </a:endParaRPr>
              </a:p>
              <a:p>
                <a:pPr marL="36900" indent="0" algn="ctr">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𝑉𝑎𝑟</m:t>
                      </m:r>
                      <m:d>
                        <m:dPr>
                          <m:ctrlPr>
                            <a:rPr lang="fr-FR" b="0" i="1" smtClean="0">
                              <a:latin typeface="Cambria Math" panose="02040503050406030204" pitchFamily="18" charset="0"/>
                            </a:rPr>
                          </m:ctrlPr>
                        </m:dPr>
                        <m:e>
                          <m:r>
                            <a:rPr lang="fr-FR" b="0" i="1" smtClean="0">
                              <a:latin typeface="Cambria Math" panose="02040503050406030204" pitchFamily="18" charset="0"/>
                            </a:rPr>
                            <m:t>𝑋</m:t>
                          </m:r>
                        </m:e>
                      </m:d>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a:rPr lang="fr-FR" b="0" i="1" smtClean="0">
                              <a:latin typeface="Cambria Math" panose="02040503050406030204" pitchFamily="18" charset="0"/>
                            </a:rPr>
                            <m:t>𝜎</m:t>
                          </m:r>
                        </m:e>
                        <m:sup>
                          <m:r>
                            <a:rPr lang="fr-FR" b="0" i="1" smtClean="0">
                              <a:latin typeface="Cambria Math" panose="02040503050406030204" pitchFamily="18" charset="0"/>
                            </a:rPr>
                            <m:t>2</m:t>
                          </m:r>
                        </m:sup>
                      </m:sSup>
                    </m:oMath>
                  </m:oMathPara>
                </a14:m>
                <a:endParaRPr lang="en-US" dirty="0"/>
              </a:p>
              <a:p>
                <a:pPr algn="just">
                  <a:buFont typeface="Arial" panose="020B0604020202020204" pitchFamily="34" charset="0"/>
                  <a:buChar char="•"/>
                </a:pPr>
                <a:endParaRPr lang="en-US" dirty="0"/>
              </a:p>
              <a:p>
                <a:pPr marL="36900" indent="0" algn="just">
                  <a:buNone/>
                </a:pPr>
                <a:endParaRPr lang="en-US" b="1" dirty="0"/>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749827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a:bodyPr>
              <a:lstStyle/>
              <a:p>
                <a:pPr marL="36900" indent="0" algn="just">
                  <a:buNone/>
                </a:pPr>
                <a:r>
                  <a:rPr lang="en-US" b="1" dirty="0"/>
                  <a:t>3.1.6. Exponential distribution :</a:t>
                </a:r>
              </a:p>
              <a:p>
                <a:pPr algn="just">
                  <a:buFont typeface="Arial" panose="020B0604020202020204" pitchFamily="34" charset="0"/>
                  <a:buChar char="•"/>
                </a:pPr>
                <a:r>
                  <a:rPr lang="en-US" dirty="0">
                    <a:effectLst/>
                  </a:rPr>
                  <a:t>Models generally the time between events</a:t>
                </a:r>
                <a:endParaRPr lang="en-US" i="1" dirty="0">
                  <a:latin typeface="Cambria Math" panose="02040503050406030204" pitchFamily="18" charset="0"/>
                </a:endParaRPr>
              </a:p>
              <a:p>
                <a:pPr algn="just">
                  <a:buFont typeface="Arial" panose="020B0604020202020204" pitchFamily="34" charset="0"/>
                  <a:buChar char="•"/>
                </a:pPr>
                <a14:m>
                  <m:oMath xmlns:m="http://schemas.openxmlformats.org/officeDocument/2006/math">
                    <m:r>
                      <a:rPr lang="en-US" i="1" dirty="0">
                        <a:latin typeface="Cambria Math" panose="02040503050406030204" pitchFamily="18" charset="0"/>
                      </a:rPr>
                      <m:t>𝑋</m:t>
                    </m:r>
                  </m:oMath>
                </a14:m>
                <a:r>
                  <a:rPr lang="en-US" dirty="0"/>
                  <a:t> models a continuous random variable which takes its values in </a:t>
                </a:r>
                <a14:m>
                  <m:oMath xmlns:m="http://schemas.openxmlformats.org/officeDocument/2006/math">
                    <m:sSup>
                      <m:sSupPr>
                        <m:ctrlPr>
                          <a:rPr lang="fr-FR" b="0" i="1" dirty="0" smtClean="0">
                            <a:latin typeface="Cambria Math" panose="02040503050406030204" pitchFamily="18" charset="0"/>
                            <a:ea typeface="Cambria Math" panose="02040503050406030204" pitchFamily="18" charset="0"/>
                          </a:rPr>
                        </m:ctrlPr>
                      </m:sSupPr>
                      <m:e>
                        <m:r>
                          <a:rPr lang="fr-FR" i="1" dirty="0">
                            <a:latin typeface="Cambria Math" panose="02040503050406030204" pitchFamily="18" charset="0"/>
                            <a:ea typeface="Cambria Math" panose="02040503050406030204" pitchFamily="18" charset="0"/>
                          </a:rPr>
                          <m:t>ℝ</m:t>
                        </m:r>
                      </m:e>
                      <m:sup>
                        <m:r>
                          <a:rPr lang="fr-FR" b="0" i="1" dirty="0" smtClean="0">
                            <a:latin typeface="Cambria Math" panose="02040503050406030204" pitchFamily="18" charset="0"/>
                            <a:ea typeface="Cambria Math" panose="02040503050406030204" pitchFamily="18" charset="0"/>
                          </a:rPr>
                          <m:t>+</m:t>
                        </m:r>
                      </m:sup>
                    </m:sSup>
                  </m:oMath>
                </a14:m>
                <a:endParaRPr lang="en-US" dirty="0"/>
              </a:p>
              <a:p>
                <a:pPr algn="just">
                  <a:buFont typeface="Arial" panose="020B0604020202020204" pitchFamily="34" charset="0"/>
                  <a:buChar char="•"/>
                </a:pPr>
                <a:r>
                  <a:rPr lang="en-US" dirty="0"/>
                  <a:t>For an Exponential distribution we have (density function) : </a:t>
                </a:r>
              </a:p>
              <a:p>
                <a:pPr marL="36900" indent="0" algn="just">
                  <a:spcBef>
                    <a:spcPts val="1800"/>
                  </a:spcBef>
                  <a:buNone/>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ea typeface="Cambria Math" panose="02040503050406030204" pitchFamily="18" charset="0"/>
                        </a:rPr>
                        <m:t>𝑓</m:t>
                      </m:r>
                      <m:d>
                        <m:dPr>
                          <m:ctrlPr>
                            <a:rPr lang="fr-FR" b="0" i="1" dirty="0" smtClean="0">
                              <a:latin typeface="Cambria Math" panose="02040503050406030204" pitchFamily="18" charset="0"/>
                              <a:ea typeface="Cambria Math" panose="02040503050406030204" pitchFamily="18" charset="0"/>
                            </a:rPr>
                          </m:ctrlPr>
                        </m:dPr>
                        <m:e>
                          <m:r>
                            <a:rPr lang="fr-FR" b="0" i="1" dirty="0" smtClean="0">
                              <a:latin typeface="Cambria Math" panose="02040503050406030204" pitchFamily="18" charset="0"/>
                              <a:ea typeface="Cambria Math" panose="02040503050406030204" pitchFamily="18" charset="0"/>
                            </a:rPr>
                            <m:t>𝑥</m:t>
                          </m:r>
                        </m:e>
                      </m:d>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𝜆</m:t>
                      </m:r>
                      <m:sSup>
                        <m:sSupPr>
                          <m:ctrlPr>
                            <a:rPr lang="fr-FR" b="0" i="1" dirty="0" smtClean="0">
                              <a:latin typeface="Cambria Math" panose="02040503050406030204" pitchFamily="18" charset="0"/>
                              <a:ea typeface="Cambria Math" panose="02040503050406030204" pitchFamily="18" charset="0"/>
                            </a:rPr>
                          </m:ctrlPr>
                        </m:sSupPr>
                        <m:e>
                          <m:r>
                            <a:rPr lang="fr-FR" b="0" i="1" dirty="0" smtClean="0">
                              <a:latin typeface="Cambria Math" panose="02040503050406030204" pitchFamily="18" charset="0"/>
                              <a:ea typeface="Cambria Math" panose="02040503050406030204" pitchFamily="18" charset="0"/>
                            </a:rPr>
                            <m:t>𝑒</m:t>
                          </m:r>
                        </m:e>
                        <m:sup>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𝜆</m:t>
                          </m:r>
                          <m:r>
                            <a:rPr lang="fr-FR" b="0" i="1" dirty="0" smtClean="0">
                              <a:latin typeface="Cambria Math" panose="02040503050406030204" pitchFamily="18" charset="0"/>
                              <a:ea typeface="Cambria Math" panose="02040503050406030204" pitchFamily="18" charset="0"/>
                            </a:rPr>
                            <m:t>𝑥</m:t>
                          </m:r>
                        </m:sup>
                      </m:sSup>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1</m:t>
                          </m:r>
                        </m:e>
                        <m:sub>
                          <m:d>
                            <m:dPr>
                              <m:begChr m:val="{"/>
                              <m:endChr m:val="}"/>
                              <m:ctrlPr>
                                <a:rPr lang="fr-FR" b="0" i="1" dirty="0" smtClean="0">
                                  <a:latin typeface="Cambria Math" panose="02040503050406030204" pitchFamily="18" charset="0"/>
                                  <a:ea typeface="Cambria Math" panose="02040503050406030204" pitchFamily="18" charset="0"/>
                                </a:rPr>
                              </m:ctrlPr>
                            </m:dPr>
                            <m:e>
                              <m:r>
                                <a:rPr lang="fr-FR" b="0" i="1" dirty="0" smtClean="0">
                                  <a:latin typeface="Cambria Math" panose="02040503050406030204" pitchFamily="18" charset="0"/>
                                  <a:ea typeface="Cambria Math" panose="02040503050406030204" pitchFamily="18" charset="0"/>
                                </a:rPr>
                                <m:t>𝑥</m:t>
                              </m:r>
                              <m:r>
                                <a:rPr lang="fr-FR" b="0" i="1" dirty="0" smtClean="0">
                                  <a:latin typeface="Cambria Math" panose="02040503050406030204" pitchFamily="18" charset="0"/>
                                  <a:ea typeface="Cambria Math" panose="02040503050406030204" pitchFamily="18" charset="0"/>
                                </a:rPr>
                                <m:t>&gt;0</m:t>
                              </m:r>
                            </m:e>
                          </m:d>
                        </m:sub>
                      </m:sSub>
                      <m:r>
                        <a:rPr lang="fr-FR" b="0" i="1" dirty="0" smtClean="0">
                          <a:latin typeface="Cambria Math" panose="02040503050406030204" pitchFamily="18" charset="0"/>
                          <a:ea typeface="Cambria Math" panose="02040503050406030204" pitchFamily="18" charset="0"/>
                        </a:rPr>
                        <m:t>,  </m:t>
                      </m:r>
                      <m:r>
                        <a:rPr lang="fr-FR" b="0" i="1" dirty="0" smtClean="0">
                          <a:latin typeface="Cambria Math" panose="02040503050406030204" pitchFamily="18" charset="0"/>
                          <a:ea typeface="Cambria Math" panose="02040503050406030204" pitchFamily="18" charset="0"/>
                        </a:rPr>
                        <m:t>𝜆</m:t>
                      </m:r>
                      <m:r>
                        <a:rPr lang="fr-FR" b="0" i="1" dirty="0" smtClean="0">
                          <a:latin typeface="Cambria Math" panose="02040503050406030204" pitchFamily="18" charset="0"/>
                          <a:ea typeface="Cambria Math" panose="02040503050406030204" pitchFamily="18" charset="0"/>
                        </a:rPr>
                        <m:t>&gt;0</m:t>
                      </m:r>
                    </m:oMath>
                  </m:oMathPara>
                </a14:m>
                <a:endParaRPr lang="fr-FR" b="0" i="1" dirty="0">
                  <a:latin typeface="Cambria Math" panose="02040503050406030204" pitchFamily="18" charset="0"/>
                  <a:ea typeface="Cambria Math" panose="02040503050406030204" pitchFamily="18" charset="0"/>
                </a:endParaRPr>
              </a:p>
              <a:p>
                <a:pPr algn="just">
                  <a:buFont typeface="Arial" panose="020B0604020202020204" pitchFamily="34" charset="0"/>
                  <a:buChar char="•"/>
                </a:pPr>
                <a:r>
                  <a:rPr lang="en-US" dirty="0"/>
                  <a:t>Here </a:t>
                </a:r>
                <a14:m>
                  <m:oMath xmlns:m="http://schemas.openxmlformats.org/officeDocument/2006/math">
                    <m:r>
                      <a:rPr lang="en-US" i="1" dirty="0">
                        <a:latin typeface="Cambria Math" panose="02040503050406030204" pitchFamily="18" charset="0"/>
                      </a:rPr>
                      <m:t>𝜃</m:t>
                    </m:r>
                    <m:r>
                      <a:rPr lang="fr-FR" i="1" dirty="0">
                        <a:latin typeface="Cambria Math" panose="02040503050406030204" pitchFamily="18" charset="0"/>
                      </a:rPr>
                      <m:t>=</m:t>
                    </m:r>
                    <m:r>
                      <a:rPr lang="fr-FR" b="0" i="1" dirty="0" smtClean="0">
                        <a:latin typeface="Cambria Math" panose="02040503050406030204" pitchFamily="18" charset="0"/>
                      </a:rPr>
                      <m:t>𝜆</m:t>
                    </m:r>
                  </m:oMath>
                </a14:m>
                <a:endParaRPr lang="en-US" dirty="0"/>
              </a:p>
              <a:p>
                <a:pPr algn="just">
                  <a:buFont typeface="Arial" panose="020B0604020202020204" pitchFamily="34" charset="0"/>
                  <a:buChar char="•"/>
                </a:pPr>
                <a:r>
                  <a:rPr lang="en-US" dirty="0"/>
                  <a:t>Example : Exponential distribution can model “time before an objective is reached”, “duration before a natural disaster” etc. </a:t>
                </a:r>
              </a:p>
              <a:p>
                <a:pPr algn="just">
                  <a:buFont typeface="Arial" panose="020B0604020202020204" pitchFamily="34" charset="0"/>
                  <a:buChar char="•"/>
                </a:pPr>
                <a:r>
                  <a:rPr lang="en-US" dirty="0"/>
                  <a:t>For an Exponential distribution we have : </a:t>
                </a:r>
              </a:p>
              <a:p>
                <a:pPr marL="36900" indent="0" algn="ctr">
                  <a:buNone/>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𝔼</m:t>
                          </m:r>
                        </m:e>
                        <m:sub>
                          <m:r>
                            <a:rPr lang="fr-FR" b="0" i="1" smtClean="0">
                              <a:latin typeface="Cambria Math" panose="02040503050406030204" pitchFamily="18" charset="0"/>
                              <a:ea typeface="Cambria Math" panose="02040503050406030204" pitchFamily="18" charset="0"/>
                            </a:rPr>
                            <m:t>𝜆</m:t>
                          </m:r>
                        </m:sub>
                      </m:sSub>
                      <m:d>
                        <m:dPr>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𝑋</m:t>
                          </m:r>
                        </m:e>
                      </m:d>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𝜆</m:t>
                      </m:r>
                      <m:r>
                        <a:rPr lang="fr-FR" b="0" i="1" smtClean="0">
                          <a:latin typeface="Cambria Math" panose="02040503050406030204" pitchFamily="18" charset="0"/>
                          <a:ea typeface="Cambria Math" panose="02040503050406030204" pitchFamily="18" charset="0"/>
                        </a:rPr>
                        <m:t> </m:t>
                      </m:r>
                    </m:oMath>
                  </m:oMathPara>
                </a14:m>
                <a:endParaRPr lang="fr-FR" b="0" dirty="0">
                  <a:ea typeface="Cambria Math" panose="02040503050406030204" pitchFamily="18" charset="0"/>
                </a:endParaRPr>
              </a:p>
              <a:p>
                <a:pPr marL="36900" indent="0" algn="ctr">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𝑉𝑎𝑟</m:t>
                      </m:r>
                      <m:d>
                        <m:dPr>
                          <m:ctrlPr>
                            <a:rPr lang="fr-FR" b="0" i="1" smtClean="0">
                              <a:latin typeface="Cambria Math" panose="02040503050406030204" pitchFamily="18" charset="0"/>
                            </a:rPr>
                          </m:ctrlPr>
                        </m:dPr>
                        <m:e>
                          <m:r>
                            <a:rPr lang="fr-FR" b="0" i="1" smtClean="0">
                              <a:latin typeface="Cambria Math" panose="02040503050406030204" pitchFamily="18" charset="0"/>
                            </a:rPr>
                            <m:t>𝑋</m:t>
                          </m:r>
                        </m:e>
                      </m:d>
                      <m:r>
                        <a:rPr lang="fr-FR" b="0" i="1" smtClean="0">
                          <a:latin typeface="Cambria Math" panose="02040503050406030204" pitchFamily="18" charset="0"/>
                        </a:rPr>
                        <m:t>=</m:t>
                      </m:r>
                      <m:r>
                        <a:rPr lang="fr-FR" i="1">
                          <a:latin typeface="Cambria Math" panose="02040503050406030204" pitchFamily="18" charset="0"/>
                          <a:ea typeface="Cambria Math" panose="02040503050406030204" pitchFamily="18" charset="0"/>
                        </a:rPr>
                        <m:t>1/</m:t>
                      </m:r>
                      <m:sSup>
                        <m:sSupPr>
                          <m:ctrlPr>
                            <a:rPr lang="fr-FR" b="0" i="1" smtClean="0">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𝜆</m:t>
                          </m:r>
                        </m:e>
                        <m:sup>
                          <m:r>
                            <a:rPr lang="fr-FR" b="0" i="1" smtClean="0">
                              <a:latin typeface="Cambria Math" panose="02040503050406030204" pitchFamily="18" charset="0"/>
                              <a:ea typeface="Cambria Math" panose="02040503050406030204" pitchFamily="18" charset="0"/>
                            </a:rPr>
                            <m:t>2</m:t>
                          </m:r>
                        </m:sup>
                      </m:sSup>
                    </m:oMath>
                  </m:oMathPara>
                </a14:m>
                <a:endParaRPr lang="en-US" dirty="0"/>
              </a:p>
              <a:p>
                <a:pPr algn="just">
                  <a:buFont typeface="Arial" panose="020B0604020202020204" pitchFamily="34" charset="0"/>
                  <a:buChar char="•"/>
                </a:pPr>
                <a:endParaRPr lang="en-US" dirty="0"/>
              </a:p>
              <a:p>
                <a:pPr marL="36900" indent="0" algn="just">
                  <a:buNone/>
                </a:pPr>
                <a:endParaRPr lang="en-US" b="1" dirty="0"/>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726789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a:bodyPr>
              <a:lstStyle/>
              <a:p>
                <a:pPr marL="36900" indent="0" algn="just">
                  <a:buNone/>
                </a:pPr>
                <a:r>
                  <a:rPr lang="en-US" b="1" dirty="0"/>
                  <a:t>Estimation goal : </a:t>
                </a:r>
              </a:p>
              <a:p>
                <a:pPr algn="just">
                  <a:buFont typeface="Arial" panose="020B0604020202020204" pitchFamily="34" charset="0"/>
                  <a:buChar char="•"/>
                </a:pPr>
                <a:r>
                  <a:rPr lang="en-US" dirty="0"/>
                  <a:t>Our aim will be to approach as best as possible </a:t>
                </a:r>
                <a14:m>
                  <m:oMath xmlns:m="http://schemas.openxmlformats.org/officeDocument/2006/math">
                    <m:r>
                      <a:rPr lang="fr-FR" b="0" i="1" smtClean="0">
                        <a:latin typeface="Cambria Math" panose="02040503050406030204" pitchFamily="18" charset="0"/>
                      </a:rPr>
                      <m:t>𝜃</m:t>
                    </m:r>
                  </m:oMath>
                </a14:m>
                <a:r>
                  <a:rPr lang="en-US" dirty="0"/>
                  <a:t> given the </a:t>
                </a:r>
                <a14:m>
                  <m:oMath xmlns:m="http://schemas.openxmlformats.org/officeDocument/2006/math">
                    <m:r>
                      <a:rPr lang="en-US" i="1" dirty="0" smtClean="0">
                        <a:latin typeface="Cambria Math" panose="02040503050406030204" pitchFamily="18" charset="0"/>
                      </a:rPr>
                      <m:t>𝑛</m:t>
                    </m:r>
                  </m:oMath>
                </a14:m>
                <a:r>
                  <a:rPr lang="en-US" dirty="0"/>
                  <a:t> values of the sample: this is called an </a:t>
                </a:r>
                <a:r>
                  <a:rPr lang="en-US" b="1" dirty="0"/>
                  <a:t>adjustment</a:t>
                </a:r>
                <a:r>
                  <a:rPr lang="en-US" dirty="0"/>
                  <a:t> problem</a:t>
                </a:r>
              </a:p>
              <a:p>
                <a:pPr algn="just">
                  <a:buFont typeface="Arial" panose="020B0604020202020204" pitchFamily="34" charset="0"/>
                  <a:buChar char="•"/>
                </a:pPr>
                <a:r>
                  <a:rPr lang="en-US" dirty="0"/>
                  <a:t>More generally, our goal will be to estimate a quantity depending on the unknown parameter </a:t>
                </a:r>
                <a14:m>
                  <m:oMath xmlns:m="http://schemas.openxmlformats.org/officeDocument/2006/math">
                    <m:r>
                      <a:rPr lang="fr-FR" i="1" smtClean="0">
                        <a:latin typeface="Cambria Math" panose="02040503050406030204" pitchFamily="18" charset="0"/>
                      </a:rPr>
                      <m:t>𝜃</m:t>
                    </m:r>
                  </m:oMath>
                </a14:m>
                <a:r>
                  <a:rPr lang="en-US" dirty="0"/>
                  <a:t>, where </a:t>
                </a:r>
                <a14:m>
                  <m:oMath xmlns:m="http://schemas.openxmlformats.org/officeDocument/2006/math">
                    <m:r>
                      <a:rPr lang="fr-FR" i="1">
                        <a:latin typeface="Cambria Math" panose="02040503050406030204" pitchFamily="18" charset="0"/>
                      </a:rPr>
                      <m:t>𝜃</m:t>
                    </m:r>
                  </m:oMath>
                </a14:m>
                <a:r>
                  <a:rPr lang="en-US" dirty="0"/>
                  <a:t> belongs to a known set </a:t>
                </a:r>
                <a14:m>
                  <m:oMath xmlns:m="http://schemas.openxmlformats.org/officeDocument/2006/math">
                    <m:r>
                      <m:rPr>
                        <m:sty m:val="p"/>
                      </m:rPr>
                      <a:rPr lang="fr-FR" b="0" i="0" smtClean="0">
                        <a:latin typeface="Cambria Math" panose="02040503050406030204" pitchFamily="18" charset="0"/>
                      </a:rPr>
                      <m:t>Θ</m:t>
                    </m:r>
                    <m:r>
                      <a:rPr lang="fr-FR" b="0" i="0" smtClean="0">
                        <a:latin typeface="Cambria Math" panose="02040503050406030204" pitchFamily="18" charset="0"/>
                      </a:rPr>
                      <m:t>,</m:t>
                    </m:r>
                  </m:oMath>
                </a14:m>
                <a:r>
                  <a:rPr lang="en-US" dirty="0"/>
                  <a:t> and where </a:t>
                </a:r>
                <a14:m>
                  <m:oMath xmlns:m="http://schemas.openxmlformats.org/officeDocument/2006/math">
                    <m:r>
                      <a:rPr lang="en-US" i="1" dirty="0">
                        <a:latin typeface="Cambria Math" panose="02040503050406030204" pitchFamily="18" charset="0"/>
                        <a:ea typeface="Cambria Math" panose="02040503050406030204" pitchFamily="18" charset="0"/>
                      </a:rPr>
                      <m:t>ℙ</m:t>
                    </m:r>
                  </m:oMath>
                </a14:m>
                <a:r>
                  <a:rPr lang="en-US" dirty="0"/>
                  <a:t> is the distribution of the observation </a:t>
                </a:r>
                <a14:m>
                  <m:oMath xmlns:m="http://schemas.openxmlformats.org/officeDocument/2006/math">
                    <m:r>
                      <a:rPr lang="en-US" i="1" dirty="0" smtClean="0">
                        <a:latin typeface="Cambria Math" panose="02040503050406030204" pitchFamily="18" charset="0"/>
                      </a:rPr>
                      <m:t>𝑋</m:t>
                    </m:r>
                  </m:oMath>
                </a14:m>
                <a:r>
                  <a:rPr lang="en-US" dirty="0"/>
                  <a:t>. The quantity to estimate is noted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fr-FR" i="1">
                        <a:latin typeface="Cambria Math" panose="02040503050406030204" pitchFamily="18" charset="0"/>
                      </a:rPr>
                      <m:t>𝜃</m:t>
                    </m:r>
                    <m:r>
                      <a:rPr lang="en-US" i="1" dirty="0" smtClean="0">
                        <a:latin typeface="Cambria Math" panose="02040503050406030204" pitchFamily="18" charset="0"/>
                      </a:rPr>
                      <m:t>)</m:t>
                    </m:r>
                  </m:oMath>
                </a14:m>
                <a:r>
                  <a:rPr lang="en-US" dirty="0"/>
                  <a:t>, where </a:t>
                </a:r>
                <a14:m>
                  <m:oMath xmlns:m="http://schemas.openxmlformats.org/officeDocument/2006/math">
                    <m:r>
                      <a:rPr lang="en-US" i="1" dirty="0" smtClean="0">
                        <a:latin typeface="Cambria Math" panose="02040503050406030204" pitchFamily="18" charset="0"/>
                      </a:rPr>
                      <m:t>𝑔</m:t>
                    </m:r>
                  </m:oMath>
                </a14:m>
                <a:r>
                  <a:rPr lang="en-US" dirty="0"/>
                  <a:t> is a function of </a:t>
                </a:r>
                <a14:m>
                  <m:oMath xmlns:m="http://schemas.openxmlformats.org/officeDocument/2006/math">
                    <m:r>
                      <m:rPr>
                        <m:sty m:val="p"/>
                      </m:rPr>
                      <a:rPr lang="fr-FR">
                        <a:latin typeface="Cambria Math" panose="02040503050406030204" pitchFamily="18" charset="0"/>
                      </a:rPr>
                      <m:t>Θ</m:t>
                    </m:r>
                    <m:r>
                      <a:rPr lang="fr-FR" i="1">
                        <a:latin typeface="Cambria Math" panose="02040503050406030204" pitchFamily="18" charset="0"/>
                      </a:rPr>
                      <m:t> </m:t>
                    </m:r>
                  </m:oMath>
                </a14:m>
                <a:r>
                  <a:rPr lang="en-US" dirty="0"/>
                  <a:t>in </a:t>
                </a:r>
                <a14:m>
                  <m:oMath xmlns:m="http://schemas.openxmlformats.org/officeDocument/2006/math">
                    <m:sSup>
                      <m:sSupPr>
                        <m:ctrlPr>
                          <a:rPr lang="fr-FR" b="0" i="1" dirty="0" smtClean="0">
                            <a:latin typeface="Cambria Math" panose="02040503050406030204" pitchFamily="18" charset="0"/>
                            <a:ea typeface="Cambria Math" panose="02040503050406030204" pitchFamily="18" charset="0"/>
                          </a:rPr>
                        </m:ctrlPr>
                      </m:sSupPr>
                      <m:e>
                        <m:r>
                          <a:rPr lang="fr-FR" i="1" dirty="0">
                            <a:latin typeface="Cambria Math" panose="02040503050406030204" pitchFamily="18" charset="0"/>
                            <a:ea typeface="Cambria Math" panose="02040503050406030204" pitchFamily="18" charset="0"/>
                          </a:rPr>
                          <m:t>ℝ</m:t>
                        </m:r>
                      </m:e>
                      <m:sup>
                        <m:r>
                          <a:rPr lang="fr-FR" b="0" i="1" dirty="0" smtClean="0">
                            <a:latin typeface="Cambria Math" panose="02040503050406030204" pitchFamily="18" charset="0"/>
                            <a:ea typeface="Cambria Math" panose="02040503050406030204" pitchFamily="18" charset="0"/>
                          </a:rPr>
                          <m:t>𝑝</m:t>
                        </m:r>
                      </m:sup>
                    </m:sSup>
                  </m:oMath>
                </a14:m>
                <a:r>
                  <a:rPr lang="en-US" dirty="0"/>
                  <a:t>. </a:t>
                </a:r>
              </a:p>
              <a:p>
                <a:pPr marL="36900" indent="0" algn="just">
                  <a:buNone/>
                </a:pPr>
                <a:r>
                  <a:rPr lang="en-US" b="1" dirty="0"/>
                  <a:t>An estimator : </a:t>
                </a:r>
              </a:p>
              <a:p>
                <a:pPr algn="just">
                  <a:buFont typeface="Arial" panose="020B0604020202020204" pitchFamily="34" charset="0"/>
                  <a:buChar char="•"/>
                </a:pPr>
                <a:r>
                  <a:rPr lang="en-US" dirty="0"/>
                  <a:t>Our estimator </a:t>
                </a:r>
                <a14:m>
                  <m:oMath xmlns:m="http://schemas.openxmlformats.org/officeDocument/2006/math">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𝑔</m:t>
                        </m:r>
                      </m:e>
                    </m:acc>
                  </m:oMath>
                </a14:m>
                <a:r>
                  <a:rPr lang="en-US" dirty="0"/>
                  <a:t> of </a:t>
                </a:r>
                <a14:m>
                  <m:oMath xmlns:m="http://schemas.openxmlformats.org/officeDocument/2006/math">
                    <m:r>
                      <a:rPr lang="en-US" i="1" dirty="0">
                        <a:latin typeface="Cambria Math" panose="02040503050406030204" pitchFamily="18" charset="0"/>
                      </a:rPr>
                      <m:t>𝑔</m:t>
                    </m:r>
                    <m:r>
                      <a:rPr lang="en-US" i="1" dirty="0">
                        <a:latin typeface="Cambria Math" panose="02040503050406030204" pitchFamily="18" charset="0"/>
                      </a:rPr>
                      <m:t>(</m:t>
                    </m:r>
                    <m:r>
                      <a:rPr lang="fr-FR" i="1">
                        <a:latin typeface="Cambria Math" panose="02040503050406030204" pitchFamily="18" charset="0"/>
                      </a:rPr>
                      <m:t>𝜃</m:t>
                    </m:r>
                    <m:r>
                      <a:rPr lang="en-US" i="1" dirty="0">
                        <a:latin typeface="Cambria Math" panose="02040503050406030204" pitchFamily="18" charset="0"/>
                      </a:rPr>
                      <m:t>)</m:t>
                    </m:r>
                  </m:oMath>
                </a14:m>
                <a:r>
                  <a:rPr lang="en-US" dirty="0"/>
                  <a:t> is a function of the observations </a:t>
                </a:r>
                <a14:m>
                  <m:oMath xmlns:m="http://schemas.openxmlformats.org/officeDocument/2006/math">
                    <m:sSub>
                      <m:sSubPr>
                        <m:ctrlPr>
                          <a:rPr lang="fr-FR" b="0"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fr-FR" b="0" i="1" dirty="0" smtClean="0">
                        <a:latin typeface="Cambria Math" panose="02040503050406030204" pitchFamily="18" charset="0"/>
                      </a:rPr>
                      <m:t>,…,</m:t>
                    </m:r>
                    <m:r>
                      <a:rPr lang="en-US"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𝑛</m:t>
                        </m:r>
                      </m:sub>
                    </m:sSub>
                  </m:oMath>
                </a14:m>
                <a:r>
                  <a:rPr lang="en-US" dirty="0"/>
                  <a:t> (i.e., fully computable from these data) and entirely independent of </a:t>
                </a:r>
                <a14:m>
                  <m:oMath xmlns:m="http://schemas.openxmlformats.org/officeDocument/2006/math">
                    <m:r>
                      <a:rPr lang="fr-FR" i="1">
                        <a:latin typeface="Cambria Math" panose="02040503050406030204" pitchFamily="18" charset="0"/>
                      </a:rPr>
                      <m:t>𝜃</m:t>
                    </m:r>
                  </m:oMath>
                </a14:m>
                <a:r>
                  <a:rPr lang="en-US" dirty="0"/>
                  <a:t>. Any estimator is of the form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𝑔</m:t>
                        </m:r>
                      </m:e>
                    </m:acc>
                    <m:r>
                      <a:rPr lang="fr-FR" b="0" i="1" smtClean="0">
                        <a:latin typeface="Cambria Math" panose="02040503050406030204" pitchFamily="18" charset="0"/>
                      </a:rPr>
                      <m:t>=</m:t>
                    </m:r>
                    <m:r>
                      <a:rPr lang="fr-FR" b="0" i="1" smtClean="0">
                        <a:latin typeface="Cambria Math" panose="02040503050406030204" pitchFamily="18" charset="0"/>
                      </a:rPr>
                      <m:t>h</m:t>
                    </m:r>
                    <m:r>
                      <a:rPr lang="fr-FR" b="0" i="1" smtClean="0">
                        <a:latin typeface="Cambria Math" panose="02040503050406030204" pitchFamily="18" charset="0"/>
                      </a:rPr>
                      <m:t>(</m:t>
                    </m:r>
                    <m:sSub>
                      <m:sSubPr>
                        <m:ctrlPr>
                          <a:rPr lang="fr-FR"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fr-FR" b="0" i="1" dirty="0" smtClean="0">
                        <a:latin typeface="Cambria Math" panose="02040503050406030204" pitchFamily="18" charset="0"/>
                      </a:rPr>
                      <m:t>,</m:t>
                    </m:r>
                    <m:r>
                      <a:rPr lang="fr-FR" i="1" dirty="0">
                        <a:latin typeface="Cambria Math" panose="02040503050406030204" pitchFamily="18" charset="0"/>
                      </a:rPr>
                      <m:t>…</m:t>
                    </m:r>
                    <m:r>
                      <a:rPr lang="fr-FR" b="0" i="1" dirty="0" smtClean="0">
                        <a:latin typeface="Cambria Math" panose="02040503050406030204" pitchFamily="18" charset="0"/>
                      </a:rPr>
                      <m:t>,</m:t>
                    </m:r>
                    <m:sSub>
                      <m:sSubPr>
                        <m:ctrlPr>
                          <a:rPr lang="fr-FR"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𝑛</m:t>
                        </m:r>
                      </m:sub>
                    </m:sSub>
                  </m:oMath>
                </a14:m>
                <a:r>
                  <a:rPr lang="en-US" dirty="0"/>
                  <a:t>).</a:t>
                </a:r>
              </a:p>
              <a:p>
                <a:pPr marL="36900" indent="0" algn="just">
                  <a:buNone/>
                </a:pPr>
                <a:r>
                  <a:rPr lang="en-US" b="1" dirty="0"/>
                  <a:t>Remark </a:t>
                </a:r>
              </a:p>
              <a:p>
                <a:pPr algn="just">
                  <a:buFont typeface="Arial" panose="020B0604020202020204" pitchFamily="34" charset="0"/>
                  <a:buChar char="•"/>
                </a:pPr>
                <a:r>
                  <a:rPr lang="en-US" dirty="0"/>
                  <a:t>In the following we will note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𝑔</m:t>
                        </m:r>
                      </m:e>
                    </m:acc>
                  </m:oMath>
                </a14:m>
                <a:r>
                  <a:rPr lang="en-US" dirty="0"/>
                  <a:t> both the estimator and its numeric value. </a:t>
                </a:r>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2"/>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3867627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a:bodyPr>
              <a:lstStyle/>
              <a:p>
                <a:pPr marL="36900" indent="0" algn="just">
                  <a:buNone/>
                </a:pPr>
                <a:r>
                  <a:rPr lang="en-US" b="1" dirty="0"/>
                  <a:t>3.2. Construction of estimators : </a:t>
                </a:r>
              </a:p>
              <a:p>
                <a:pPr marL="36900" indent="0" algn="just">
                  <a:buNone/>
                </a:pPr>
                <a:r>
                  <a:rPr lang="en-US" dirty="0"/>
                  <a:t>We consider next the available methods to construct estimations. </a:t>
                </a:r>
              </a:p>
              <a:p>
                <a:pPr marL="36900" indent="0" algn="just">
                  <a:buNone/>
                </a:pPr>
                <a:r>
                  <a:rPr lang="fr-FR" b="1" dirty="0"/>
                  <a:t>3.2.1. Maximum </a:t>
                </a:r>
                <a:r>
                  <a:rPr lang="fr-FR" b="1" dirty="0" err="1"/>
                  <a:t>likelihood</a:t>
                </a:r>
                <a:r>
                  <a:rPr lang="fr-FR" b="1" dirty="0"/>
                  <a:t> </a:t>
                </a:r>
                <a:r>
                  <a:rPr lang="fr-FR" b="1" dirty="0" err="1"/>
                  <a:t>method</a:t>
                </a:r>
                <a:r>
                  <a:rPr lang="fr-FR" b="1" dirty="0"/>
                  <a:t> </a:t>
                </a:r>
              </a:p>
              <a:p>
                <a:pPr marL="36900" indent="0" algn="just">
                  <a:buNone/>
                </a:pPr>
                <a:r>
                  <a:rPr lang="en-US" dirty="0"/>
                  <a:t>Let X be a random variable with parametric distribution </a:t>
                </a:r>
                <a14:m>
                  <m:oMath xmlns:m="http://schemas.openxmlformats.org/officeDocument/2006/math">
                    <m:r>
                      <a:rPr lang="en-US" i="1" dirty="0">
                        <a:latin typeface="Cambria Math" panose="02040503050406030204" pitchFamily="18" charset="0"/>
                        <a:ea typeface="Cambria Math" panose="02040503050406030204" pitchFamily="18" charset="0"/>
                      </a:rPr>
                      <m:t>ℙ</m:t>
                    </m:r>
                  </m:oMath>
                </a14:m>
                <a:r>
                  <a:rPr lang="en-US" dirty="0"/>
                  <a:t>. If </a:t>
                </a:r>
                <a14:m>
                  <m:oMath xmlns:m="http://schemas.openxmlformats.org/officeDocument/2006/math">
                    <m:r>
                      <a:rPr lang="en-US" i="1" dirty="0" smtClean="0">
                        <a:latin typeface="Cambria Math" panose="02040503050406030204" pitchFamily="18" charset="0"/>
                      </a:rPr>
                      <m:t>𝑋</m:t>
                    </m:r>
                  </m:oMath>
                </a14:m>
                <a:r>
                  <a:rPr lang="en-US" dirty="0"/>
                  <a:t> is continuous we denote by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the</a:t>
                </a:r>
              </a:p>
              <a:p>
                <a:pPr marL="36900" indent="0" algn="just">
                  <a:buNone/>
                </a:pPr>
                <a:r>
                  <a:rPr lang="en-US" dirty="0"/>
                  <a:t>density of </a:t>
                </a:r>
                <a14:m>
                  <m:oMath xmlns:m="http://schemas.openxmlformats.org/officeDocument/2006/math">
                    <m:r>
                      <a:rPr lang="en-US" i="1" dirty="0">
                        <a:latin typeface="Cambria Math" panose="02040503050406030204" pitchFamily="18" charset="0"/>
                        <a:ea typeface="Cambria Math" panose="02040503050406030204" pitchFamily="18" charset="0"/>
                      </a:rPr>
                      <m:t>ℙ</m:t>
                    </m:r>
                  </m:oMath>
                </a14:m>
                <a:r>
                  <a:rPr lang="en-US" dirty="0"/>
                  <a:t>. In the case where X is discrete, then we have </a:t>
                </a:r>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sSub>
                      <m:sSubPr>
                        <m:ctrlPr>
                          <a:rPr lang="fr-FR"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ℙ</m:t>
                        </m:r>
                      </m:e>
                      <m:sub>
                        <m:r>
                          <a:rPr lang="fr-FR" b="0" i="1" dirty="0" smtClean="0">
                            <a:latin typeface="Cambria Math" panose="02040503050406030204" pitchFamily="18" charset="0"/>
                            <a:ea typeface="Cambria Math" panose="02040503050406030204" pitchFamily="18" charset="0"/>
                          </a:rPr>
                          <m:t>𝜃</m:t>
                        </m:r>
                      </m:sub>
                    </m:sSub>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for all values of </a:t>
                </a:r>
                <a14:m>
                  <m:oMath xmlns:m="http://schemas.openxmlformats.org/officeDocument/2006/math">
                    <m:r>
                      <a:rPr lang="en-US" i="1" dirty="0" smtClean="0">
                        <a:latin typeface="Cambria Math" panose="02040503050406030204" pitchFamily="18" charset="0"/>
                      </a:rPr>
                      <m:t>𝑥</m:t>
                    </m:r>
                  </m:oMath>
                </a14:m>
                <a:r>
                  <a:rPr lang="fr-FR" dirty="0"/>
                  <a:t>. </a:t>
                </a:r>
              </a:p>
              <a:p>
                <a:pPr algn="just">
                  <a:buFont typeface="Arial" panose="020B0604020202020204" pitchFamily="34" charset="0"/>
                  <a:buChar char="•"/>
                </a:pPr>
                <a:r>
                  <a:rPr lang="en-US" b="1" dirty="0"/>
                  <a:t>Definition 3.1. </a:t>
                </a:r>
                <a:r>
                  <a:rPr lang="en-US" dirty="0"/>
                  <a:t>we call likelihood function of </a:t>
                </a:r>
                <a14:m>
                  <m:oMath xmlns:m="http://schemas.openxmlformats.org/officeDocument/2006/math">
                    <m:r>
                      <a:rPr lang="fr-FR" i="1" dirty="0">
                        <a:latin typeface="Cambria Math" panose="02040503050406030204" pitchFamily="18" charset="0"/>
                        <a:ea typeface="Cambria Math" panose="02040503050406030204" pitchFamily="18" charset="0"/>
                      </a:rPr>
                      <m:t>𝜃</m:t>
                    </m:r>
                  </m:oMath>
                </a14:m>
                <a:r>
                  <a:rPr lang="en-US" dirty="0"/>
                  <a:t> for an n-sample, the function :</a:t>
                </a:r>
              </a:p>
              <a:p>
                <a:pPr marL="36900" indent="0" algn="just">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m:t>
                      </m:r>
                      <m:d>
                        <m:dPr>
                          <m:ctrlPr>
                            <a:rPr lang="fr-FR" b="0" i="1" smtClean="0">
                              <a:latin typeface="Cambria Math" panose="02040503050406030204" pitchFamily="18" charset="0"/>
                            </a:rPr>
                          </m:ctrlPr>
                        </m:dPr>
                        <m:e>
                          <m:r>
                            <a:rPr lang="fr-FR" i="1" dirty="0">
                              <a:latin typeface="Cambria Math" panose="02040503050406030204" pitchFamily="18" charset="0"/>
                              <a:ea typeface="Cambria Math" panose="02040503050406030204" pitchFamily="18" charset="0"/>
                            </a:rPr>
                            <m:t>𝜃</m:t>
                          </m:r>
                          <m:r>
                            <a:rPr lang="fr-FR" b="0" i="1" dirty="0" smtClean="0">
                              <a:latin typeface="Cambria Math" panose="02040503050406030204" pitchFamily="18" charset="0"/>
                              <a:ea typeface="Cambria Math" panose="02040503050406030204" pitchFamily="18" charset="0"/>
                            </a:rPr>
                            <m:t>; </m:t>
                          </m:r>
                          <m:sSub>
                            <m:sSubPr>
                              <m:ctrlPr>
                                <a:rPr lang="fr-FR"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𝑛</m:t>
                              </m:r>
                            </m:sub>
                          </m:sSub>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𝑓</m:t>
                          </m:r>
                        </m:e>
                        <m:sub>
                          <m:r>
                            <a:rPr lang="fr-FR" b="0" i="1" smtClean="0">
                              <a:latin typeface="Cambria Math" panose="02040503050406030204" pitchFamily="18" charset="0"/>
                            </a:rPr>
                            <m:t>𝜃</m:t>
                          </m:r>
                        </m:sub>
                      </m:sSub>
                      <m:r>
                        <a:rPr lang="fr-FR" i="1">
                          <a:latin typeface="Cambria Math" panose="02040503050406030204" pitchFamily="18" charset="0"/>
                        </a:rPr>
                        <m:t>(</m:t>
                      </m:r>
                      <m:sSub>
                        <m:sSubPr>
                          <m:ctrlPr>
                            <a:rPr lang="fr-FR"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𝑛</m:t>
                          </m:r>
                        </m:sub>
                      </m:sSub>
                      <m:r>
                        <a:rPr lang="fr-FR" i="1">
                          <a:latin typeface="Cambria Math" panose="02040503050406030204" pitchFamily="18" charset="0"/>
                        </a:rPr>
                        <m:t>)</m:t>
                      </m:r>
                      <m:r>
                        <a:rPr lang="fr-FR"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rPr>
                              </m:ctrlPr>
                            </m:sSubPr>
                            <m:e>
                              <m:r>
                                <a:rPr lang="fr-FR" b="0" i="1" smtClean="0">
                                  <a:latin typeface="Cambria Math" panose="02040503050406030204" pitchFamily="18" charset="0"/>
                                </a:rPr>
                                <m:t>𝑓</m:t>
                              </m:r>
                            </m:e>
                            <m:sub>
                              <m:r>
                                <a:rPr lang="fr-FR" i="1">
                                  <a:latin typeface="Cambria Math" panose="02040503050406030204" pitchFamily="18" charset="0"/>
                                </a:rPr>
                                <m:t>𝜃</m:t>
                              </m:r>
                            </m:sub>
                          </m:sSub>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𝑋</m:t>
                                  </m:r>
                                </m:e>
                                <m:sub>
                                  <m:r>
                                    <a:rPr lang="fr-FR" b="0" i="1" smtClean="0">
                                      <a:latin typeface="Cambria Math" panose="02040503050406030204" pitchFamily="18" charset="0"/>
                                    </a:rPr>
                                    <m:t>𝑖</m:t>
                                  </m:r>
                                </m:sub>
                              </m:sSub>
                            </m:e>
                          </m:d>
                        </m:e>
                      </m:nary>
                    </m:oMath>
                  </m:oMathPara>
                </a14:m>
                <a:endParaRPr lang="en-US" dirty="0"/>
              </a:p>
              <a:p>
                <a:pPr algn="just">
                  <a:buFont typeface="Arial" panose="020B0604020202020204" pitchFamily="34" charset="0"/>
                  <a:buChar char="•"/>
                </a:pPr>
                <a:r>
                  <a:rPr lang="en-US" b="1" dirty="0"/>
                  <a:t>Definition 3.2.</a:t>
                </a:r>
                <a:r>
                  <a:rPr lang="en-US" dirty="0"/>
                  <a:t> The method consist of estimating </a:t>
                </a:r>
                <a14:m>
                  <m:oMath xmlns:m="http://schemas.openxmlformats.org/officeDocument/2006/math">
                    <m:r>
                      <a:rPr lang="en-US" i="1" dirty="0">
                        <a:latin typeface="Cambria Math" panose="02040503050406030204" pitchFamily="18" charset="0"/>
                      </a:rPr>
                      <m:t>𝑔</m:t>
                    </m:r>
                    <m:r>
                      <a:rPr lang="en-US" i="1" dirty="0">
                        <a:latin typeface="Cambria Math" panose="02040503050406030204" pitchFamily="18" charset="0"/>
                      </a:rPr>
                      <m:t>(</m:t>
                    </m:r>
                    <m:r>
                      <a:rPr lang="fr-FR" i="1">
                        <a:latin typeface="Cambria Math" panose="02040503050406030204" pitchFamily="18" charset="0"/>
                      </a:rPr>
                      <m:t>𝜃</m:t>
                    </m:r>
                    <m:r>
                      <a:rPr lang="en-US" i="1" dirty="0">
                        <a:latin typeface="Cambria Math" panose="02040503050406030204" pitchFamily="18" charset="0"/>
                      </a:rPr>
                      <m:t>)</m:t>
                    </m:r>
                  </m:oMath>
                </a14:m>
                <a:r>
                  <a:rPr lang="en-US" dirty="0"/>
                  <a:t>=</a:t>
                </a:r>
                <a14:m>
                  <m:oMath xmlns:m="http://schemas.openxmlformats.org/officeDocument/2006/math">
                    <m:r>
                      <a:rPr lang="fr-FR" i="1">
                        <a:latin typeface="Cambria Math" panose="02040503050406030204" pitchFamily="18" charset="0"/>
                      </a:rPr>
                      <m:t>𝜃</m:t>
                    </m:r>
                  </m:oMath>
                </a14:m>
                <a:r>
                  <a:rPr lang="en-US" dirty="0"/>
                  <a:t> by the value which minimizes the likelihood L. This value is called the estimator of maximum likelihood denoted : </a:t>
                </a:r>
              </a:p>
              <a:p>
                <a:pPr marL="36900" indent="0" algn="just">
                  <a:buNone/>
                </a:pPr>
                <a14:m>
                  <m:oMathPara xmlns:m="http://schemas.openxmlformats.org/officeDocument/2006/math">
                    <m:oMathParaPr>
                      <m:jc m:val="centerGroup"/>
                    </m:oMathParaPr>
                    <m:oMath xmlns:m="http://schemas.openxmlformats.org/officeDocument/2006/math">
                      <m:acc>
                        <m:accPr>
                          <m:chr m:val="̂"/>
                          <m:ctrlPr>
                            <a:rPr lang="fr-FR" i="1" smtClean="0">
                              <a:latin typeface="Cambria Math" panose="02040503050406030204" pitchFamily="18" charset="0"/>
                            </a:rPr>
                          </m:ctrlPr>
                        </m:accPr>
                        <m:e>
                          <m:r>
                            <a:rPr lang="fr-FR" i="1">
                              <a:latin typeface="Cambria Math" panose="02040503050406030204" pitchFamily="18" charset="0"/>
                            </a:rPr>
                            <m:t>𝜃</m:t>
                          </m:r>
                        </m:e>
                      </m:acc>
                      <m:r>
                        <a:rPr lang="fr-FR" b="0" i="1" smtClean="0">
                          <a:latin typeface="Cambria Math" panose="02040503050406030204" pitchFamily="18" charset="0"/>
                        </a:rPr>
                        <m:t>={</m:t>
                      </m:r>
                      <m:r>
                        <a:rPr lang="fr-FR" i="1">
                          <a:latin typeface="Cambria Math" panose="02040503050406030204" pitchFamily="18" charset="0"/>
                        </a:rPr>
                        <m:t>𝜃</m:t>
                      </m:r>
                      <m:r>
                        <a:rPr lang="fr-FR" b="0" i="1" smtClean="0">
                          <a:latin typeface="Cambria Math" panose="02040503050406030204" pitchFamily="18" charset="0"/>
                        </a:rPr>
                        <m:t>/</m:t>
                      </m:r>
                      <m:r>
                        <a:rPr lang="fr-FR" i="1">
                          <a:latin typeface="Cambria Math" panose="02040503050406030204" pitchFamily="18" charset="0"/>
                        </a:rPr>
                        <m:t>𝐿</m:t>
                      </m:r>
                      <m:d>
                        <m:dPr>
                          <m:ctrlPr>
                            <a:rPr lang="fr-FR" i="1">
                              <a:latin typeface="Cambria Math" panose="02040503050406030204" pitchFamily="18" charset="0"/>
                            </a:rPr>
                          </m:ctrlPr>
                        </m:dPr>
                        <m:e>
                          <m:acc>
                            <m:accPr>
                              <m:chr m:val="̂"/>
                              <m:ctrlPr>
                                <a:rPr lang="fr-FR" i="1">
                                  <a:latin typeface="Cambria Math" panose="02040503050406030204" pitchFamily="18" charset="0"/>
                                </a:rPr>
                              </m:ctrlPr>
                            </m:accPr>
                            <m:e>
                              <m:r>
                                <a:rPr lang="fr-FR" i="1">
                                  <a:latin typeface="Cambria Math" panose="02040503050406030204" pitchFamily="18" charset="0"/>
                                </a:rPr>
                                <m:t>𝜃</m:t>
                              </m:r>
                            </m:e>
                          </m:acc>
                          <m:r>
                            <a:rPr lang="fr-FR" i="1" dirty="0">
                              <a:latin typeface="Cambria Math" panose="02040503050406030204" pitchFamily="18" charset="0"/>
                              <a:ea typeface="Cambria Math" panose="02040503050406030204" pitchFamily="18" charset="0"/>
                            </a:rPr>
                            <m:t>; </m:t>
                          </m:r>
                          <m:sSub>
                            <m:sSubPr>
                              <m:ctrlPr>
                                <a:rPr lang="fr-FR"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𝑛</m:t>
                              </m:r>
                            </m:sub>
                          </m:sSub>
                        </m:e>
                      </m:d>
                      <m:r>
                        <a:rPr lang="fr-FR" b="0" i="1" smtClean="0">
                          <a:latin typeface="Cambria Math" panose="02040503050406030204" pitchFamily="18" charset="0"/>
                        </a:rPr>
                        <m:t>}</m:t>
                      </m:r>
                      <m:r>
                        <a:rPr lang="fr-FR" i="1" dirty="0" smtClean="0">
                          <a:latin typeface="Cambria Math" panose="02040503050406030204" pitchFamily="18" charset="0"/>
                        </a:rPr>
                        <m:t>=</m:t>
                      </m:r>
                      <m:func>
                        <m:funcPr>
                          <m:ctrlPr>
                            <a:rPr lang="fr-FR" i="1" dirty="0">
                              <a:latin typeface="Cambria Math" panose="02040503050406030204" pitchFamily="18" charset="0"/>
                            </a:rPr>
                          </m:ctrlPr>
                        </m:funcPr>
                        <m:fName>
                          <m:limLow>
                            <m:limLowPr>
                              <m:ctrlPr>
                                <a:rPr lang="fr-FR" i="1" dirty="0">
                                  <a:latin typeface="Cambria Math" panose="02040503050406030204" pitchFamily="18" charset="0"/>
                                </a:rPr>
                              </m:ctrlPr>
                            </m:limLowPr>
                            <m:e>
                              <m:r>
                                <m:rPr>
                                  <m:sty m:val="p"/>
                                </m:rPr>
                                <a:rPr lang="fr-FR" dirty="0">
                                  <a:latin typeface="Cambria Math" panose="02040503050406030204" pitchFamily="18" charset="0"/>
                                </a:rPr>
                                <m:t>sup</m:t>
                              </m:r>
                            </m:e>
                            <m:lim>
                              <m:r>
                                <a:rPr lang="fr-FR" i="1" dirty="0">
                                  <a:latin typeface="Cambria Math" panose="02040503050406030204" pitchFamily="18" charset="0"/>
                                  <a:ea typeface="Cambria Math" panose="02040503050406030204" pitchFamily="18" charset="0"/>
                                </a:rPr>
                                <m:t>𝜃</m:t>
                              </m:r>
                            </m:lim>
                          </m:limLow>
                        </m:fName>
                        <m:e>
                          <m:r>
                            <a:rPr lang="fr-FR" i="1">
                              <a:latin typeface="Cambria Math" panose="02040503050406030204" pitchFamily="18" charset="0"/>
                            </a:rPr>
                            <m:t>𝐿</m:t>
                          </m:r>
                          <m:d>
                            <m:dPr>
                              <m:ctrlPr>
                                <a:rPr lang="fr-FR" i="1">
                                  <a:latin typeface="Cambria Math" panose="02040503050406030204" pitchFamily="18" charset="0"/>
                                </a:rPr>
                              </m:ctrlPr>
                            </m:dPr>
                            <m:e>
                              <m:r>
                                <a:rPr lang="fr-FR" i="1" dirty="0">
                                  <a:latin typeface="Cambria Math" panose="02040503050406030204" pitchFamily="18" charset="0"/>
                                  <a:ea typeface="Cambria Math" panose="02040503050406030204" pitchFamily="18" charset="0"/>
                                </a:rPr>
                                <m:t>𝜃</m:t>
                              </m:r>
                              <m:r>
                                <a:rPr lang="fr-FR" i="1" dirty="0">
                                  <a:latin typeface="Cambria Math" panose="02040503050406030204" pitchFamily="18" charset="0"/>
                                  <a:ea typeface="Cambria Math" panose="02040503050406030204" pitchFamily="18" charset="0"/>
                                </a:rPr>
                                <m:t>; </m:t>
                              </m:r>
                              <m:sSub>
                                <m:sSubPr>
                                  <m:ctrlPr>
                                    <a:rPr lang="fr-FR"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𝑛</m:t>
                                  </m:r>
                                </m:sub>
                              </m:sSub>
                            </m:e>
                          </m:d>
                        </m:e>
                      </m:func>
                    </m:oMath>
                  </m:oMathPara>
                </a14:m>
                <a:endParaRPr lang="fr-FR" dirty="0"/>
              </a:p>
              <a:p>
                <a:pPr marL="36900" indent="0" algn="just">
                  <a:buNone/>
                </a:pPr>
                <a:r>
                  <a:rPr lang="en-US" dirty="0">
                    <a:solidFill>
                      <a:schemeClr val="tx1"/>
                    </a:solidFill>
                  </a:rPr>
                  <a:t>The heuristic justification of the method is that the most probable value for the parameter is privileged in view of the observation. </a:t>
                </a:r>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2"/>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777056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a:bodyPr>
              <a:lstStyle/>
              <a:p>
                <a:pPr marL="36900" indent="0" algn="just">
                  <a:buNone/>
                </a:pPr>
                <a:r>
                  <a:rPr lang="fr-FR" b="1" dirty="0"/>
                  <a:t>3.2.1. Maximum </a:t>
                </a:r>
                <a:r>
                  <a:rPr lang="fr-FR" b="1" dirty="0" err="1"/>
                  <a:t>likelihood</a:t>
                </a:r>
                <a:r>
                  <a:rPr lang="fr-FR" b="1" dirty="0"/>
                  <a:t> </a:t>
                </a:r>
                <a:r>
                  <a:rPr lang="fr-FR" b="1" dirty="0" err="1"/>
                  <a:t>method</a:t>
                </a:r>
                <a:r>
                  <a:rPr lang="fr-FR" b="1" dirty="0"/>
                  <a:t> (suite)</a:t>
                </a:r>
              </a:p>
              <a:p>
                <a:pPr algn="just">
                  <a:buFont typeface="Arial" panose="020B0604020202020204" pitchFamily="34" charset="0"/>
                  <a:buChar char="•"/>
                </a:pPr>
                <a:r>
                  <a:rPr lang="en-US" dirty="0"/>
                  <a:t>The maximum likelihood method is an optimization problem. We generally use the fact that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𝐿</m:t>
                    </m:r>
                  </m:oMath>
                </a14:m>
                <a:r>
                  <a:rPr lang="en-US" dirty="0"/>
                  <a:t> admits a derivative and that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𝑖𝑖</m:t>
                    </m:r>
                    <m:r>
                      <a:rPr lang="en-US" i="1" dirty="0" smtClean="0">
                        <a:latin typeface="Cambria Math" panose="02040503050406030204" pitchFamily="18" charset="0"/>
                      </a:rPr>
                      <m:t>)</m:t>
                    </m:r>
                  </m:oMath>
                </a14:m>
                <a:r>
                  <a:rPr lang="en-US" dirty="0"/>
                  <a:t> if </a:t>
                </a:r>
                <a14:m>
                  <m:oMath xmlns:m="http://schemas.openxmlformats.org/officeDocument/2006/math">
                    <m:r>
                      <a:rPr lang="fr-FR" b="0" i="1" smtClean="0">
                        <a:latin typeface="Cambria Math" panose="02040503050406030204" pitchFamily="18" charset="0"/>
                      </a:rPr>
                      <m:t>𝐿</m:t>
                    </m:r>
                  </m:oMath>
                </a14:m>
                <a:r>
                  <a:rPr lang="en-US" dirty="0"/>
                  <a:t> admit a global maximum in value, then the second derivative is negative.</a:t>
                </a:r>
              </a:p>
              <a:p>
                <a:pPr algn="just">
                  <a:buFont typeface="Arial" panose="020B0604020202020204" pitchFamily="34" charset="0"/>
                  <a:buChar char="•"/>
                </a:pPr>
                <a:r>
                  <a:rPr lang="en-US" dirty="0"/>
                  <a:t>The likelihood is positive and the logarithm of the Likelihood is often simpler to maximize (the product in the likelihood turns into sum when using the logarithm).</a:t>
                </a:r>
              </a:p>
              <a:p>
                <a:pPr algn="just">
                  <a:buFont typeface="Arial" panose="020B0604020202020204" pitchFamily="34" charset="0"/>
                  <a:buChar char="•"/>
                </a:pPr>
                <a:r>
                  <a:rPr lang="en-US" dirty="0"/>
                  <a:t>In practice, there is a necessary condition for the maximum : </a:t>
                </a:r>
              </a:p>
              <a:p>
                <a:pPr marL="36900" indent="0" algn="just">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fr-FR" i="1">
                              <a:latin typeface="Cambria Math" panose="02040503050406030204" pitchFamily="18" charset="0"/>
                            </a:rPr>
                            <m:t>𝐿</m:t>
                          </m:r>
                          <m:d>
                            <m:dPr>
                              <m:ctrlPr>
                                <a:rPr lang="fr-FR" i="1">
                                  <a:latin typeface="Cambria Math" panose="02040503050406030204" pitchFamily="18" charset="0"/>
                                </a:rPr>
                              </m:ctrlPr>
                            </m:dPr>
                            <m:e>
                              <m:r>
                                <a:rPr lang="fr-FR" i="1" dirty="0">
                                  <a:latin typeface="Cambria Math" panose="02040503050406030204" pitchFamily="18" charset="0"/>
                                  <a:ea typeface="Cambria Math" panose="02040503050406030204" pitchFamily="18" charset="0"/>
                                </a:rPr>
                                <m:t>𝜃</m:t>
                              </m:r>
                              <m:r>
                                <a:rPr lang="fr-FR" i="1" dirty="0">
                                  <a:latin typeface="Cambria Math" panose="02040503050406030204" pitchFamily="18" charset="0"/>
                                  <a:ea typeface="Cambria Math" panose="02040503050406030204" pitchFamily="18" charset="0"/>
                                </a:rPr>
                                <m:t>; </m:t>
                              </m:r>
                              <m:sSub>
                                <m:sSubPr>
                                  <m:ctrlPr>
                                    <a:rPr lang="fr-FR"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𝑛</m:t>
                                  </m:r>
                                </m:sub>
                              </m:sSub>
                            </m:e>
                          </m:d>
                        </m:num>
                        <m:den>
                          <m:r>
                            <a:rPr lang="en-US" i="1" smtClean="0">
                              <a:latin typeface="Cambria Math" panose="02040503050406030204" pitchFamily="18" charset="0"/>
                            </a:rPr>
                            <m:t>𝜕</m:t>
                          </m:r>
                          <m:r>
                            <a:rPr lang="fr-FR" b="0" i="1" smtClean="0">
                              <a:latin typeface="Cambria Math" panose="02040503050406030204" pitchFamily="18" charset="0"/>
                            </a:rPr>
                            <m:t>𝜃</m:t>
                          </m:r>
                        </m:den>
                      </m:f>
                      <m:r>
                        <a:rPr lang="fr-FR" b="0" i="1" smtClean="0">
                          <a:latin typeface="Cambria Math" panose="02040503050406030204" pitchFamily="18" charset="0"/>
                        </a:rPr>
                        <m:t>=0</m:t>
                      </m:r>
                    </m:oMath>
                  </m:oMathPara>
                </a14:m>
                <a:endParaRPr lang="en-US" dirty="0"/>
              </a:p>
              <a:p>
                <a:pPr marL="36900" indent="0" algn="just">
                  <a:buNone/>
                </a:pPr>
                <a:r>
                  <a:rPr lang="en-US" dirty="0"/>
                  <a:t>	Allows to find the value of </a:t>
                </a:r>
                <a14:m>
                  <m:oMath xmlns:m="http://schemas.openxmlformats.org/officeDocument/2006/math">
                    <m:acc>
                      <m:accPr>
                        <m:chr m:val="̂"/>
                        <m:ctrlPr>
                          <a:rPr lang="fr-FR" i="1" smtClean="0">
                            <a:latin typeface="Cambria Math" panose="02040503050406030204" pitchFamily="18" charset="0"/>
                          </a:rPr>
                        </m:ctrlPr>
                      </m:accPr>
                      <m:e>
                        <m:r>
                          <a:rPr lang="fr-FR" i="1">
                            <a:latin typeface="Cambria Math" panose="02040503050406030204" pitchFamily="18" charset="0"/>
                          </a:rPr>
                          <m:t>𝜃</m:t>
                        </m:r>
                      </m:e>
                    </m:acc>
                  </m:oMath>
                </a14:m>
                <a:endParaRPr lang="en-US" dirty="0"/>
              </a:p>
              <a:p>
                <a:pPr algn="just">
                  <a:buFont typeface="Arial" panose="020B0604020202020204" pitchFamily="34" charset="0"/>
                  <a:buChar char="•"/>
                </a:pP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𝜃</m:t>
                        </m:r>
                      </m:e>
                    </m:acc>
                    <m:r>
                      <a:rPr lang="fr-FR" b="0" i="1" smtClean="0">
                        <a:latin typeface="Cambria Math" panose="02040503050406030204" pitchFamily="18" charset="0"/>
                      </a:rPr>
                      <m:t>=</m:t>
                    </m:r>
                    <m:r>
                      <a:rPr lang="fr-FR" i="1">
                        <a:latin typeface="Cambria Math" panose="02040503050406030204" pitchFamily="18" charset="0"/>
                      </a:rPr>
                      <m:t>𝜃</m:t>
                    </m:r>
                  </m:oMath>
                </a14:m>
                <a:r>
                  <a:rPr lang="en-US" dirty="0"/>
                  <a:t> is a local maximum if the necessary condition is verified at the critical point : </a:t>
                </a:r>
              </a:p>
              <a:p>
                <a:pPr marL="36900" indent="0" algn="jus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p>
                            <m:sSupPr>
                              <m:ctrlPr>
                                <a:rPr lang="fr-FR" b="0" i="1" smtClean="0">
                                  <a:latin typeface="Cambria Math" panose="02040503050406030204" pitchFamily="18" charset="0"/>
                                </a:rPr>
                              </m:ctrlPr>
                            </m:sSupPr>
                            <m:e>
                              <m:r>
                                <a:rPr lang="en-US" i="1">
                                  <a:latin typeface="Cambria Math" panose="02040503050406030204" pitchFamily="18" charset="0"/>
                                </a:rPr>
                                <m:t>𝜕</m:t>
                              </m:r>
                            </m:e>
                            <m:sup>
                              <m:r>
                                <a:rPr lang="fr-FR" b="0" i="1" smtClean="0">
                                  <a:latin typeface="Cambria Math" panose="02040503050406030204" pitchFamily="18" charset="0"/>
                                </a:rPr>
                                <m:t>2</m:t>
                              </m:r>
                            </m:sup>
                          </m:sSup>
                          <m:r>
                            <a:rPr lang="fr-FR" i="1">
                              <a:latin typeface="Cambria Math" panose="02040503050406030204" pitchFamily="18" charset="0"/>
                            </a:rPr>
                            <m:t>𝐿</m:t>
                          </m:r>
                          <m:d>
                            <m:dPr>
                              <m:ctrlPr>
                                <a:rPr lang="fr-FR" i="1">
                                  <a:latin typeface="Cambria Math" panose="02040503050406030204" pitchFamily="18" charset="0"/>
                                </a:rPr>
                              </m:ctrlPr>
                            </m:dPr>
                            <m:e>
                              <m:r>
                                <a:rPr lang="fr-FR" i="1" dirty="0">
                                  <a:latin typeface="Cambria Math" panose="02040503050406030204" pitchFamily="18" charset="0"/>
                                  <a:ea typeface="Cambria Math" panose="02040503050406030204" pitchFamily="18" charset="0"/>
                                </a:rPr>
                                <m:t>𝜃</m:t>
                              </m:r>
                              <m:r>
                                <a:rPr lang="fr-FR" i="1" dirty="0">
                                  <a:latin typeface="Cambria Math" panose="02040503050406030204" pitchFamily="18" charset="0"/>
                                  <a:ea typeface="Cambria Math" panose="02040503050406030204" pitchFamily="18" charset="0"/>
                                </a:rPr>
                                <m:t>; </m:t>
                              </m:r>
                              <m:sSub>
                                <m:sSubPr>
                                  <m:ctrlPr>
                                    <a:rPr lang="fr-FR"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𝑛</m:t>
                                  </m:r>
                                </m:sub>
                              </m:sSub>
                            </m:e>
                          </m:d>
                        </m:num>
                        <m:den>
                          <m:r>
                            <a:rPr lang="en-US" i="1">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𝜃</m:t>
                              </m:r>
                            </m:e>
                            <m:sup>
                              <m:r>
                                <a:rPr lang="fr-FR" b="0" i="1" smtClean="0">
                                  <a:latin typeface="Cambria Math" panose="02040503050406030204" pitchFamily="18" charset="0"/>
                                </a:rPr>
                                <m:t>2</m:t>
                              </m:r>
                            </m:sup>
                          </m:sSup>
                        </m:den>
                      </m:f>
                      <m:d>
                        <m:dPr>
                          <m:ctrlPr>
                            <a:rPr lang="fr-FR" b="0" i="1" smtClean="0">
                              <a:latin typeface="Cambria Math" panose="02040503050406030204" pitchFamily="18" charset="0"/>
                            </a:rPr>
                          </m:ctrlPr>
                        </m:dPr>
                        <m:e>
                          <m:acc>
                            <m:accPr>
                              <m:chr m:val="̂"/>
                              <m:ctrlPr>
                                <a:rPr lang="fr-FR" i="1" smtClean="0">
                                  <a:latin typeface="Cambria Math" panose="02040503050406030204" pitchFamily="18" charset="0"/>
                                </a:rPr>
                              </m:ctrlPr>
                            </m:accPr>
                            <m:e>
                              <m:r>
                                <a:rPr lang="fr-FR" i="1">
                                  <a:latin typeface="Cambria Math" panose="02040503050406030204" pitchFamily="18" charset="0"/>
                                </a:rPr>
                                <m:t>𝜃</m:t>
                              </m:r>
                            </m:e>
                          </m:acc>
                        </m:e>
                      </m:d>
                      <m:r>
                        <a:rPr lang="fr-FR" b="0" i="1" smtClean="0">
                          <a:latin typeface="Cambria Math" panose="02040503050406030204" pitchFamily="18" charset="0"/>
                        </a:rPr>
                        <m:t>≤</m:t>
                      </m:r>
                      <m:r>
                        <a:rPr lang="fr-FR" i="1">
                          <a:latin typeface="Cambria Math" panose="02040503050406030204" pitchFamily="18" charset="0"/>
                        </a:rPr>
                        <m:t>0</m:t>
                      </m:r>
                    </m:oMath>
                  </m:oMathPara>
                </a14:m>
                <a:endParaRPr lang="fr-FR" b="1" dirty="0"/>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3"/>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528464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a:bodyPr>
              <a:lstStyle/>
              <a:p>
                <a:pPr marL="36900" indent="0" algn="just">
                  <a:buNone/>
                </a:pPr>
                <a:r>
                  <a:rPr lang="en-US" b="1" dirty="0"/>
                  <a:t>3.3. Quality of estimators : </a:t>
                </a:r>
              </a:p>
              <a:p>
                <a:pPr marL="36900" indent="0" algn="just">
                  <a:buNone/>
                </a:pPr>
                <a:r>
                  <a:rPr lang="en-US" b="1" dirty="0"/>
                  <a:t>3.3.1. Bias :</a:t>
                </a:r>
                <a:endParaRPr lang="en-US" dirty="0"/>
              </a:p>
              <a:p>
                <a:pPr marL="36900" indent="0" algn="just">
                  <a:buNone/>
                </a:pPr>
                <a:r>
                  <a:rPr lang="en-US" dirty="0"/>
                  <a:t>Unbiased estimator</a:t>
                </a:r>
                <a:r>
                  <a:rPr lang="en-US" b="1" dirty="0"/>
                  <a:t> </a:t>
                </a:r>
                <a:r>
                  <a:rPr lang="en-US" dirty="0"/>
                  <a:t>means that, on average, for all possible samples, the estimator "aims well".</a:t>
                </a:r>
              </a:p>
              <a:p>
                <a:pPr algn="just">
                  <a:buFont typeface="Arial" panose="020B0604020202020204" pitchFamily="34" charset="0"/>
                  <a:buChar char="•"/>
                </a:pPr>
                <a:r>
                  <a:rPr lang="en-US" b="1" dirty="0"/>
                  <a:t>Definition 3.3. Unbiased estimator </a:t>
                </a:r>
              </a:p>
              <a:p>
                <a:pPr marL="36513" indent="407988" algn="just">
                  <a:buNone/>
                </a:pPr>
                <a:r>
                  <a:rPr lang="en-US" dirty="0"/>
                  <a:t>Let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𝑔</m:t>
                        </m:r>
                      </m:e>
                    </m:acc>
                  </m:oMath>
                </a14:m>
                <a:r>
                  <a:rPr lang="en-US" dirty="0"/>
                  <a:t> an estimator of </a:t>
                </a:r>
                <a14:m>
                  <m:oMath xmlns:m="http://schemas.openxmlformats.org/officeDocument/2006/math">
                    <m:r>
                      <a:rPr lang="en-US" i="1" dirty="0">
                        <a:latin typeface="Cambria Math" panose="02040503050406030204" pitchFamily="18" charset="0"/>
                      </a:rPr>
                      <m:t>𝑔</m:t>
                    </m:r>
                    <m:r>
                      <a:rPr lang="en-US" i="1" dirty="0">
                        <a:latin typeface="Cambria Math" panose="02040503050406030204" pitchFamily="18" charset="0"/>
                      </a:rPr>
                      <m:t>(</m:t>
                    </m:r>
                    <m:r>
                      <a:rPr lang="fr-FR" i="1">
                        <a:latin typeface="Cambria Math" panose="02040503050406030204" pitchFamily="18" charset="0"/>
                      </a:rPr>
                      <m:t>𝜃</m:t>
                    </m:r>
                    <m:r>
                      <a:rPr lang="en-US" i="1" dirty="0">
                        <a:latin typeface="Cambria Math" panose="02040503050406030204" pitchFamily="18" charset="0"/>
                      </a:rPr>
                      <m:t>)</m:t>
                    </m:r>
                  </m:oMath>
                </a14:m>
                <a:r>
                  <a:rPr lang="en-US" dirty="0"/>
                  <a:t>. The bias of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𝑔</m:t>
                        </m:r>
                      </m:e>
                    </m:acc>
                  </m:oMath>
                </a14:m>
                <a:r>
                  <a:rPr lang="en-US" dirty="0"/>
                  <a:t> (denoted </a:t>
                </a:r>
                <a14:m>
                  <m:oMath xmlns:m="http://schemas.openxmlformats.org/officeDocument/2006/math">
                    <m:r>
                      <a:rPr lang="fr-FR" b="0" i="1" smtClean="0">
                        <a:latin typeface="Cambria Math" panose="02040503050406030204" pitchFamily="18" charset="0"/>
                      </a:rPr>
                      <m:t>𝐵</m:t>
                    </m:r>
                    <m:r>
                      <a:rPr lang="fr-FR" b="0" i="1" smtClean="0">
                        <a:latin typeface="Cambria Math" panose="02040503050406030204" pitchFamily="18" charset="0"/>
                      </a:rPr>
                      <m:t>(</m:t>
                    </m:r>
                    <m:acc>
                      <m:accPr>
                        <m:chr m:val="̂"/>
                        <m:ctrlPr>
                          <a:rPr lang="fr-FR" i="1">
                            <a:latin typeface="Cambria Math" panose="02040503050406030204" pitchFamily="18" charset="0"/>
                          </a:rPr>
                        </m:ctrlPr>
                      </m:accPr>
                      <m:e>
                        <m:r>
                          <a:rPr lang="fr-FR" i="1">
                            <a:latin typeface="Cambria Math" panose="02040503050406030204" pitchFamily="18" charset="0"/>
                          </a:rPr>
                          <m:t>𝑔</m:t>
                        </m:r>
                      </m:e>
                    </m:acc>
                    <m:r>
                      <a:rPr lang="fr-FR" b="0" i="1" smtClean="0">
                        <a:latin typeface="Cambria Math" panose="02040503050406030204" pitchFamily="18" charset="0"/>
                      </a:rPr>
                      <m:t>)</m:t>
                    </m:r>
                  </m:oMath>
                </a14:m>
                <a:r>
                  <a:rPr lang="en-US" dirty="0"/>
                  <a:t>) is : </a:t>
                </a:r>
              </a:p>
              <a:p>
                <a:pPr marL="36900" indent="0" algn="just">
                  <a:buNone/>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𝐵</m:t>
                      </m:r>
                      <m:d>
                        <m:dPr>
                          <m:ctrlPr>
                            <a:rPr lang="fr-FR" i="1">
                              <a:latin typeface="Cambria Math" panose="02040503050406030204" pitchFamily="18" charset="0"/>
                            </a:rPr>
                          </m:ctrlPr>
                        </m:dPr>
                        <m:e>
                          <m:acc>
                            <m:accPr>
                              <m:chr m:val="̂"/>
                              <m:ctrlPr>
                                <a:rPr lang="fr-FR" i="1">
                                  <a:latin typeface="Cambria Math" panose="02040503050406030204" pitchFamily="18" charset="0"/>
                                </a:rPr>
                              </m:ctrlPr>
                            </m:accPr>
                            <m:e>
                              <m:r>
                                <a:rPr lang="fr-FR" i="1">
                                  <a:latin typeface="Cambria Math" panose="02040503050406030204" pitchFamily="18" charset="0"/>
                                </a:rPr>
                                <m:t>𝑔</m:t>
                              </m:r>
                            </m:e>
                          </m:acc>
                        </m:e>
                      </m:d>
                      <m:r>
                        <a:rPr lang="fr-FR" b="0" i="1" smtClean="0">
                          <a:latin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fr-FR" b="0" i="1" smtClean="0">
                              <a:latin typeface="Cambria Math" panose="02040503050406030204" pitchFamily="18" charset="0"/>
                              <a:ea typeface="Cambria Math" panose="02040503050406030204" pitchFamily="18" charset="0"/>
                            </a:rPr>
                            <m:t>𝜃</m:t>
                          </m:r>
                          <m:r>
                            <a:rPr lang="fr-FR" b="0" i="1" smtClean="0">
                              <a:latin typeface="Cambria Math" panose="02040503050406030204" pitchFamily="18" charset="0"/>
                              <a:ea typeface="Cambria Math" panose="02040503050406030204" pitchFamily="18" charset="0"/>
                            </a:rPr>
                            <m:t> </m:t>
                          </m:r>
                        </m:sub>
                      </m:sSub>
                      <m:d>
                        <m:dPr>
                          <m:ctrlPr>
                            <a:rPr lang="fr-FR" i="1">
                              <a:latin typeface="Cambria Math" panose="02040503050406030204" pitchFamily="18" charset="0"/>
                              <a:ea typeface="Cambria Math" panose="02040503050406030204" pitchFamily="18" charset="0"/>
                            </a:rPr>
                          </m:ctrlPr>
                        </m:dPr>
                        <m:e>
                          <m:acc>
                            <m:accPr>
                              <m:chr m:val="̂"/>
                              <m:ctrlPr>
                                <a:rPr lang="fr-FR" i="1">
                                  <a:latin typeface="Cambria Math" panose="02040503050406030204" pitchFamily="18" charset="0"/>
                                </a:rPr>
                              </m:ctrlPr>
                            </m:accPr>
                            <m:e>
                              <m:r>
                                <a:rPr lang="fr-FR" i="1">
                                  <a:latin typeface="Cambria Math" panose="02040503050406030204" pitchFamily="18" charset="0"/>
                                </a:rPr>
                                <m:t>𝑔</m:t>
                              </m:r>
                            </m:e>
                          </m:acc>
                        </m:e>
                      </m:d>
                      <m:r>
                        <a:rPr lang="fr-FR" b="0" i="1"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fr-FR" i="1">
                              <a:latin typeface="Cambria Math" panose="02040503050406030204" pitchFamily="18" charset="0"/>
                            </a:rPr>
                            <m:t>𝜃</m:t>
                          </m:r>
                        </m:e>
                      </m:d>
                    </m:oMath>
                  </m:oMathPara>
                </a14:m>
                <a:endParaRPr lang="en-US" dirty="0"/>
              </a:p>
              <a:p>
                <a:pPr lvl="1" algn="just">
                  <a:buFont typeface="Arial" panose="020B0604020202020204" pitchFamily="34" charset="0"/>
                  <a:buChar char="•"/>
                </a:pPr>
                <a:r>
                  <a:rPr lang="en-US" dirty="0"/>
                  <a:t>If </a:t>
                </a:r>
                <a14:m>
                  <m:oMath xmlns:m="http://schemas.openxmlformats.org/officeDocument/2006/math">
                    <m:r>
                      <a:rPr lang="fr-FR" i="1">
                        <a:latin typeface="Cambria Math" panose="02040503050406030204" pitchFamily="18" charset="0"/>
                      </a:rPr>
                      <m:t>𝐵</m:t>
                    </m:r>
                    <m:d>
                      <m:dPr>
                        <m:ctrlPr>
                          <a:rPr lang="fr-FR" i="1">
                            <a:latin typeface="Cambria Math" panose="02040503050406030204" pitchFamily="18" charset="0"/>
                          </a:rPr>
                        </m:ctrlPr>
                      </m:dPr>
                      <m:e>
                        <m:acc>
                          <m:accPr>
                            <m:chr m:val="̂"/>
                            <m:ctrlPr>
                              <a:rPr lang="fr-FR" i="1">
                                <a:latin typeface="Cambria Math" panose="02040503050406030204" pitchFamily="18" charset="0"/>
                              </a:rPr>
                            </m:ctrlPr>
                          </m:accPr>
                          <m:e>
                            <m:r>
                              <a:rPr lang="fr-FR" i="1">
                                <a:latin typeface="Cambria Math" panose="02040503050406030204" pitchFamily="18" charset="0"/>
                              </a:rPr>
                              <m:t>𝑔</m:t>
                            </m:r>
                          </m:e>
                        </m:acc>
                      </m:e>
                    </m:d>
                    <m:r>
                      <a:rPr lang="fr-FR" b="0" i="1" smtClean="0">
                        <a:latin typeface="Cambria Math" panose="02040503050406030204" pitchFamily="18" charset="0"/>
                      </a:rPr>
                      <m:t>=0</m:t>
                    </m:r>
                  </m:oMath>
                </a14:m>
                <a:r>
                  <a:rPr lang="en-US" dirty="0"/>
                  <a:t> (i.e.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 </m:t>
                        </m:r>
                      </m:sub>
                    </m:sSub>
                    <m:d>
                      <m:dPr>
                        <m:ctrlPr>
                          <a:rPr lang="fr-FR" i="1">
                            <a:latin typeface="Cambria Math" panose="02040503050406030204" pitchFamily="18" charset="0"/>
                            <a:ea typeface="Cambria Math" panose="02040503050406030204" pitchFamily="18" charset="0"/>
                          </a:rPr>
                        </m:ctrlPr>
                      </m:dPr>
                      <m:e>
                        <m:acc>
                          <m:accPr>
                            <m:chr m:val="̂"/>
                            <m:ctrlPr>
                              <a:rPr lang="fr-FR" i="1">
                                <a:latin typeface="Cambria Math" panose="02040503050406030204" pitchFamily="18" charset="0"/>
                              </a:rPr>
                            </m:ctrlPr>
                          </m:accPr>
                          <m:e>
                            <m:r>
                              <a:rPr lang="fr-FR" i="1">
                                <a:latin typeface="Cambria Math" panose="02040503050406030204" pitchFamily="18" charset="0"/>
                              </a:rPr>
                              <m:t>𝑔</m:t>
                            </m:r>
                          </m:e>
                        </m:acc>
                      </m:e>
                    </m:d>
                    <m:r>
                      <a:rPr lang="fr-FR" b="0" i="1"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fr-FR" i="1">
                            <a:latin typeface="Cambria Math" panose="02040503050406030204" pitchFamily="18" charset="0"/>
                          </a:rPr>
                          <m:t>𝜃</m:t>
                        </m:r>
                      </m:e>
                    </m:d>
                  </m:oMath>
                </a14:m>
                <a:r>
                  <a:rPr lang="en-US" dirty="0"/>
                  <a:t>), the estimator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𝑔</m:t>
                        </m:r>
                      </m:e>
                    </m:acc>
                  </m:oMath>
                </a14:m>
                <a:r>
                  <a:rPr lang="en-US" dirty="0"/>
                  <a:t> is said to be an </a:t>
                </a:r>
                <a:r>
                  <a:rPr lang="en-US" b="1" dirty="0"/>
                  <a:t>unbiased estimator</a:t>
                </a:r>
              </a:p>
              <a:p>
                <a:pPr lvl="1" algn="just">
                  <a:buFont typeface="Arial" panose="020B0604020202020204" pitchFamily="34" charset="0"/>
                  <a:buChar char="•"/>
                </a:pPr>
                <a:r>
                  <a:rPr lang="en-US" dirty="0"/>
                  <a:t>If </a:t>
                </a:r>
                <a14:m>
                  <m:oMath xmlns:m="http://schemas.openxmlformats.org/officeDocument/2006/math">
                    <m:r>
                      <a:rPr lang="fr-FR" i="1">
                        <a:latin typeface="Cambria Math" panose="02040503050406030204" pitchFamily="18" charset="0"/>
                      </a:rPr>
                      <m:t>𝐵</m:t>
                    </m:r>
                    <m:d>
                      <m:dPr>
                        <m:ctrlPr>
                          <a:rPr lang="fr-FR" i="1">
                            <a:latin typeface="Cambria Math" panose="02040503050406030204" pitchFamily="18" charset="0"/>
                          </a:rPr>
                        </m:ctrlPr>
                      </m:dPr>
                      <m:e>
                        <m:acc>
                          <m:accPr>
                            <m:chr m:val="̂"/>
                            <m:ctrlPr>
                              <a:rPr lang="fr-FR" i="1">
                                <a:latin typeface="Cambria Math" panose="02040503050406030204" pitchFamily="18" charset="0"/>
                              </a:rPr>
                            </m:ctrlPr>
                          </m:accPr>
                          <m:e>
                            <m:r>
                              <a:rPr lang="fr-FR" i="1">
                                <a:latin typeface="Cambria Math" panose="02040503050406030204" pitchFamily="18" charset="0"/>
                              </a:rPr>
                              <m:t>𝑔</m:t>
                            </m:r>
                          </m:e>
                        </m:acc>
                      </m:e>
                    </m:d>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rPr>
                      <m:t>0</m:t>
                    </m:r>
                  </m:oMath>
                </a14:m>
                <a:r>
                  <a:rPr lang="en-US" dirty="0"/>
                  <a:t> (i.e.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 </m:t>
                        </m:r>
                      </m:sub>
                    </m:sSub>
                    <m:d>
                      <m:dPr>
                        <m:ctrlPr>
                          <a:rPr lang="fr-FR" i="1">
                            <a:latin typeface="Cambria Math" panose="02040503050406030204" pitchFamily="18" charset="0"/>
                            <a:ea typeface="Cambria Math" panose="02040503050406030204" pitchFamily="18" charset="0"/>
                          </a:rPr>
                        </m:ctrlPr>
                      </m:dPr>
                      <m:e>
                        <m:acc>
                          <m:accPr>
                            <m:chr m:val="̂"/>
                            <m:ctrlPr>
                              <a:rPr lang="fr-FR" i="1">
                                <a:latin typeface="Cambria Math" panose="02040503050406030204" pitchFamily="18" charset="0"/>
                              </a:rPr>
                            </m:ctrlPr>
                          </m:accPr>
                          <m:e>
                            <m:r>
                              <a:rPr lang="fr-FR" i="1">
                                <a:latin typeface="Cambria Math" panose="02040503050406030204" pitchFamily="18" charset="0"/>
                              </a:rPr>
                              <m:t>𝑔</m:t>
                            </m:r>
                          </m:e>
                        </m:acc>
                      </m:e>
                    </m:d>
                    <m:r>
                      <a:rPr lang="fr-FR" i="1">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fr-FR" i="1">
                            <a:latin typeface="Cambria Math" panose="02040503050406030204" pitchFamily="18" charset="0"/>
                          </a:rPr>
                          <m:t>𝜃</m:t>
                        </m:r>
                      </m:e>
                    </m:d>
                  </m:oMath>
                </a14:m>
                <a:r>
                  <a:rPr lang="en-US" dirty="0"/>
                  <a:t>), the estimator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𝑔</m:t>
                        </m:r>
                      </m:e>
                    </m:acc>
                  </m:oMath>
                </a14:m>
                <a:r>
                  <a:rPr lang="en-US" dirty="0"/>
                  <a:t> is said to be a </a:t>
                </a:r>
                <a:r>
                  <a:rPr lang="en-US" b="1" dirty="0"/>
                  <a:t>biased estimator</a:t>
                </a:r>
              </a:p>
              <a:p>
                <a:pPr marL="36900" indent="0" algn="just">
                  <a:buNone/>
                </a:pPr>
                <a:r>
                  <a:rPr lang="en-US" dirty="0"/>
                  <a:t>Hence we wish to have an unbiased estimator. If the estimator is biased, we hope that the bias will tend to zero when </a:t>
                </a:r>
                <a14:m>
                  <m:oMath xmlns:m="http://schemas.openxmlformats.org/officeDocument/2006/math">
                    <m:r>
                      <a:rPr lang="en-US" i="1" dirty="0" smtClean="0">
                        <a:latin typeface="Cambria Math" panose="02040503050406030204" pitchFamily="18" charset="0"/>
                      </a:rPr>
                      <m:t>𝑛</m:t>
                    </m:r>
                  </m:oMath>
                </a14:m>
                <a:r>
                  <a:rPr lang="en-US" dirty="0"/>
                  <a:t> tends to infinity.</a:t>
                </a:r>
              </a:p>
              <a:p>
                <a:pPr algn="just">
                  <a:buFont typeface="Arial" panose="020B0604020202020204" pitchFamily="34" charset="0"/>
                  <a:buChar char="•"/>
                </a:pPr>
                <a:r>
                  <a:rPr lang="en-US" b="1" dirty="0"/>
                  <a:t>Definition 3.4. Asymptotically unbiased estimator </a:t>
                </a:r>
              </a:p>
              <a:p>
                <a:pPr marL="36900" indent="0" algn="just">
                  <a:buNone/>
                </a:pPr>
                <a:r>
                  <a:rPr lang="en-US" dirty="0"/>
                  <a:t>Let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𝑔</m:t>
                        </m:r>
                      </m:e>
                    </m:acc>
                  </m:oMath>
                </a14:m>
                <a:r>
                  <a:rPr lang="en-US" dirty="0"/>
                  <a:t> an estimator of </a:t>
                </a:r>
                <a14:m>
                  <m:oMath xmlns:m="http://schemas.openxmlformats.org/officeDocument/2006/math">
                    <m:r>
                      <a:rPr lang="en-US" i="1" dirty="0">
                        <a:latin typeface="Cambria Math" panose="02040503050406030204" pitchFamily="18" charset="0"/>
                      </a:rPr>
                      <m:t>𝑔</m:t>
                    </m:r>
                    <m:r>
                      <a:rPr lang="en-US" i="1" dirty="0">
                        <a:latin typeface="Cambria Math" panose="02040503050406030204" pitchFamily="18" charset="0"/>
                      </a:rPr>
                      <m:t>(</m:t>
                    </m:r>
                    <m:r>
                      <a:rPr lang="fr-FR" i="1">
                        <a:latin typeface="Cambria Math" panose="02040503050406030204" pitchFamily="18" charset="0"/>
                      </a:rPr>
                      <m:t>𝜃</m:t>
                    </m:r>
                    <m:r>
                      <a:rPr lang="en-US" i="1" dirty="0">
                        <a:latin typeface="Cambria Math" panose="02040503050406030204" pitchFamily="18" charset="0"/>
                      </a:rPr>
                      <m:t>)</m:t>
                    </m:r>
                  </m:oMath>
                </a14:m>
                <a:r>
                  <a:rPr lang="en-US" dirty="0"/>
                  <a:t>. If </a:t>
                </a:r>
                <a14:m>
                  <m:oMath xmlns:m="http://schemas.openxmlformats.org/officeDocument/2006/math">
                    <m:r>
                      <a:rPr lang="fr-FR" i="1">
                        <a:latin typeface="Cambria Math" panose="02040503050406030204" pitchFamily="18" charset="0"/>
                      </a:rPr>
                      <m:t>𝐵</m:t>
                    </m:r>
                    <m:r>
                      <a:rPr lang="fr-FR" i="1">
                        <a:latin typeface="Cambria Math" panose="02040503050406030204" pitchFamily="18" charset="0"/>
                      </a:rPr>
                      <m:t>(</m:t>
                    </m:r>
                    <m:acc>
                      <m:accPr>
                        <m:chr m:val="̂"/>
                        <m:ctrlPr>
                          <a:rPr lang="fr-FR" i="1">
                            <a:latin typeface="Cambria Math" panose="02040503050406030204" pitchFamily="18" charset="0"/>
                          </a:rPr>
                        </m:ctrlPr>
                      </m:accPr>
                      <m:e>
                        <m:r>
                          <a:rPr lang="fr-FR" i="1">
                            <a:latin typeface="Cambria Math" panose="02040503050406030204" pitchFamily="18" charset="0"/>
                          </a:rPr>
                          <m:t>𝑔</m:t>
                        </m:r>
                      </m:e>
                    </m:acc>
                    <m:r>
                      <a:rPr lang="fr-FR" i="1">
                        <a:latin typeface="Cambria Math" panose="02040503050406030204" pitchFamily="18" charset="0"/>
                      </a:rPr>
                      <m:t>)</m:t>
                    </m:r>
                  </m:oMath>
                </a14:m>
                <a:r>
                  <a:rPr lang="en-US" dirty="0"/>
                  <a:t> (i.e. the bias of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𝑔</m:t>
                        </m:r>
                      </m:e>
                    </m:acc>
                  </m:oMath>
                </a14:m>
                <a:r>
                  <a:rPr lang="en-US" dirty="0"/>
                  <a:t>) tend to zero when </a:t>
                </a:r>
                <a14:m>
                  <m:oMath xmlns:m="http://schemas.openxmlformats.org/officeDocument/2006/math">
                    <m:r>
                      <a:rPr lang="en-US" i="1" dirty="0">
                        <a:latin typeface="Cambria Math" panose="02040503050406030204" pitchFamily="18" charset="0"/>
                      </a:rPr>
                      <m:t>𝑛</m:t>
                    </m:r>
                  </m:oMath>
                </a14:m>
                <a:r>
                  <a:rPr lang="en-US" dirty="0"/>
                  <a:t> tends to infinity,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𝑔</m:t>
                        </m:r>
                      </m:e>
                    </m:acc>
                  </m:oMath>
                </a14:m>
                <a:r>
                  <a:rPr lang="en-US" b="1" dirty="0"/>
                  <a:t> </a:t>
                </a:r>
                <a:r>
                  <a:rPr lang="en-US" dirty="0"/>
                  <a:t>is said to be asymptotically unbiased  </a:t>
                </a:r>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2"/>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669635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lnSpcReduction="10000"/>
              </a:bodyPr>
              <a:lstStyle/>
              <a:p>
                <a:pPr marL="36900" indent="0" algn="just">
                  <a:buNone/>
                </a:pPr>
                <a:r>
                  <a:rPr lang="en-US" b="1" dirty="0"/>
                  <a:t>3.3. Quality of estimators : </a:t>
                </a:r>
              </a:p>
              <a:p>
                <a:pPr marL="36900" indent="0" algn="just">
                  <a:buNone/>
                </a:pPr>
                <a:r>
                  <a:rPr lang="en-US" b="1" dirty="0"/>
                  <a:t>3.3.2. Consistency</a:t>
                </a:r>
              </a:p>
              <a:p>
                <a:pPr marL="36900" indent="0" algn="just">
                  <a:buNone/>
                </a:pPr>
                <a:r>
                  <a:rPr lang="en-US" dirty="0"/>
                  <a:t>Translates the proximity of the estimator (in some sense) to the quantity to be estimated when the size of the observation is very large. </a:t>
                </a:r>
              </a:p>
              <a:p>
                <a:pPr algn="just">
                  <a:buFont typeface="Arial" panose="020B0604020202020204" pitchFamily="34" charset="0"/>
                  <a:buChar char="•"/>
                </a:pPr>
                <a:r>
                  <a:rPr lang="en-US" b="1" dirty="0"/>
                  <a:t>Definition 3.3. </a:t>
                </a:r>
                <a:r>
                  <a:rPr lang="en-US" dirty="0"/>
                  <a:t>Let </a:t>
                </a:r>
                <a14:m>
                  <m:oMath xmlns:m="http://schemas.openxmlformats.org/officeDocument/2006/math">
                    <m:acc>
                      <m:accPr>
                        <m:chr m:val="̂"/>
                        <m:ctrlPr>
                          <a:rPr lang="fr-FR" i="1">
                            <a:latin typeface="Cambria Math" panose="02040503050406030204" pitchFamily="18" charset="0"/>
                          </a:rPr>
                        </m:ctrlPr>
                      </m:accPr>
                      <m:e>
                        <m:r>
                          <a:rPr lang="fr-FR" i="1" smtClean="0">
                            <a:latin typeface="Cambria Math" panose="02040503050406030204" pitchFamily="18" charset="0"/>
                          </a:rPr>
                          <m:t>𝑔</m:t>
                        </m:r>
                      </m:e>
                    </m:acc>
                  </m:oMath>
                </a14:m>
                <a:r>
                  <a:rPr lang="en-US" dirty="0"/>
                  <a:t> an estimator of </a:t>
                </a:r>
                <a14:m>
                  <m:oMath xmlns:m="http://schemas.openxmlformats.org/officeDocument/2006/math">
                    <m:r>
                      <a:rPr lang="en-US" i="1" dirty="0">
                        <a:latin typeface="Cambria Math" panose="02040503050406030204" pitchFamily="18" charset="0"/>
                      </a:rPr>
                      <m:t>𝑔</m:t>
                    </m:r>
                    <m:r>
                      <a:rPr lang="en-US" i="1" dirty="0">
                        <a:latin typeface="Cambria Math" panose="02040503050406030204" pitchFamily="18" charset="0"/>
                      </a:rPr>
                      <m:t>(</m:t>
                    </m:r>
                    <m:r>
                      <a:rPr lang="fr-FR" i="1">
                        <a:latin typeface="Cambria Math" panose="02040503050406030204" pitchFamily="18" charset="0"/>
                      </a:rPr>
                      <m:t>𝜃</m:t>
                    </m:r>
                    <m:r>
                      <a:rPr lang="en-US" i="1" dirty="0">
                        <a:latin typeface="Cambria Math" panose="02040503050406030204" pitchFamily="18" charset="0"/>
                      </a:rPr>
                      <m:t>)</m:t>
                    </m:r>
                  </m:oMath>
                </a14:m>
                <a:r>
                  <a:rPr lang="en-US" dirty="0"/>
                  <a:t> and an observation </a:t>
                </a:r>
                <a14:m>
                  <m:oMath xmlns:m="http://schemas.openxmlformats.org/officeDocument/2006/math">
                    <m:r>
                      <a:rPr lang="fr-FR" i="1" dirty="0">
                        <a:latin typeface="Cambria Math" panose="02040503050406030204" pitchFamily="18" charset="0"/>
                      </a:rPr>
                      <m:t>𝑋</m:t>
                    </m:r>
                    <m:r>
                      <a:rPr lang="fr-FR" b="0" i="0" dirty="0" smtClean="0">
                        <a:latin typeface="Cambria Math" panose="02040503050406030204" pitchFamily="18" charset="0"/>
                      </a:rPr>
                      <m:t>=</m:t>
                    </m:r>
                    <m:d>
                      <m:dPr>
                        <m:ctrlPr>
                          <a:rPr lang="fr-FR" b="0" i="1" dirty="0" smtClean="0">
                            <a:latin typeface="Cambria Math" panose="02040503050406030204" pitchFamily="18" charset="0"/>
                          </a:rPr>
                        </m:ctrlPr>
                      </m:dPr>
                      <m:e>
                        <m:sSub>
                          <m:sSubPr>
                            <m:ctrlPr>
                              <a:rPr lang="fr-FR"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𝑛</m:t>
                            </m:r>
                          </m:sub>
                        </m:sSub>
                      </m:e>
                    </m:d>
                  </m:oMath>
                </a14:m>
                <a:r>
                  <a:rPr lang="en-US" dirty="0"/>
                  <a:t>. An estimator is said to be : </a:t>
                </a:r>
              </a:p>
              <a:p>
                <a:pPr lvl="1" algn="just">
                  <a:buFont typeface="Arial" panose="020B0604020202020204" pitchFamily="34" charset="0"/>
                  <a:buChar char="•"/>
                </a:pPr>
                <a:r>
                  <a:rPr lang="en-US" b="1" dirty="0"/>
                  <a:t>Consistent</a:t>
                </a:r>
                <a:r>
                  <a:rPr lang="en-US" dirty="0"/>
                  <a:t>, if for every </a:t>
                </a:r>
                <a14:m>
                  <m:oMath xmlns:m="http://schemas.openxmlformats.org/officeDocument/2006/math">
                    <m:r>
                      <a:rPr lang="fr-FR" i="1">
                        <a:latin typeface="Cambria Math" panose="02040503050406030204" pitchFamily="18" charset="0"/>
                      </a:rPr>
                      <m:t>𝜃</m:t>
                    </m:r>
                    <m:r>
                      <a:rPr lang="fr-FR" b="0" i="1" smtClean="0">
                        <a:latin typeface="Cambria Math" panose="02040503050406030204" pitchFamily="18" charset="0"/>
                      </a:rPr>
                      <m:t>∈</m:t>
                    </m:r>
                    <m:r>
                      <m:rPr>
                        <m:sty m:val="p"/>
                      </m:rPr>
                      <a:rPr lang="fr-FR" b="0" i="0" smtClean="0">
                        <a:latin typeface="Cambria Math" panose="02040503050406030204" pitchFamily="18" charset="0"/>
                      </a:rPr>
                      <m:t>Θ</m:t>
                    </m:r>
                  </m:oMath>
                </a14:m>
                <a:r>
                  <a:rPr lang="en-US" dirty="0"/>
                  <a:t>, </a:t>
                </a:r>
                <a14:m>
                  <m:oMath xmlns:m="http://schemas.openxmlformats.org/officeDocument/2006/math">
                    <m:r>
                      <a:rPr lang="fr-FR" i="1">
                        <a:latin typeface="Cambria Math" panose="02040503050406030204" pitchFamily="18" charset="0"/>
                      </a:rPr>
                      <m:t>𝜃</m:t>
                    </m:r>
                  </m:oMath>
                </a14:m>
                <a:r>
                  <a:rPr lang="en-US" dirty="0"/>
                  <a:t> converge in probability towards </a:t>
                </a:r>
                <a14:m>
                  <m:oMath xmlns:m="http://schemas.openxmlformats.org/officeDocument/2006/math">
                    <m:r>
                      <a:rPr lang="en-US" i="1" dirty="0">
                        <a:latin typeface="Cambria Math" panose="02040503050406030204" pitchFamily="18" charset="0"/>
                      </a:rPr>
                      <m:t>𝑔</m:t>
                    </m:r>
                    <m:r>
                      <a:rPr lang="en-US" i="1" dirty="0">
                        <a:latin typeface="Cambria Math" panose="02040503050406030204" pitchFamily="18" charset="0"/>
                      </a:rPr>
                      <m:t>(</m:t>
                    </m:r>
                    <m:r>
                      <a:rPr lang="fr-FR" i="1">
                        <a:latin typeface="Cambria Math" panose="02040503050406030204" pitchFamily="18" charset="0"/>
                      </a:rPr>
                      <m:t>𝜃</m:t>
                    </m:r>
                    <m:r>
                      <a:rPr lang="en-US" i="1" dirty="0">
                        <a:latin typeface="Cambria Math" panose="02040503050406030204" pitchFamily="18" charset="0"/>
                      </a:rPr>
                      <m:t>)</m:t>
                    </m:r>
                  </m:oMath>
                </a14:m>
                <a:r>
                  <a:rPr lang="en-US" dirty="0"/>
                  <a:t> when </a:t>
                </a:r>
                <a14:m>
                  <m:oMath xmlns:m="http://schemas.openxmlformats.org/officeDocument/2006/math">
                    <m:r>
                      <a:rPr lang="en-US" i="1" dirty="0" smtClean="0">
                        <a:latin typeface="Cambria Math" panose="02040503050406030204" pitchFamily="18" charset="0"/>
                      </a:rPr>
                      <m:t>𝑛</m:t>
                    </m:r>
                  </m:oMath>
                </a14:m>
                <a:r>
                  <a:rPr lang="en-US" dirty="0"/>
                  <a:t> tends to infinity : </a:t>
                </a:r>
              </a:p>
              <a:p>
                <a:pPr marL="450000" lvl="1"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𝜖</m:t>
                      </m:r>
                      <m:r>
                        <a:rPr lang="fr-FR" b="0" i="1" smtClean="0">
                          <a:latin typeface="Cambria Math" panose="02040503050406030204" pitchFamily="18" charset="0"/>
                          <a:ea typeface="Cambria Math" panose="02040503050406030204" pitchFamily="18" charset="0"/>
                        </a:rPr>
                        <m:t>&gt;0,</m:t>
                      </m:r>
                      <m:sSub>
                        <m:sSubPr>
                          <m:ctrlPr>
                            <a:rPr lang="en-US" sz="2000" i="1" dirty="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ctrlPr>
                        </m:sSubPr>
                        <m:e>
                          <m:r>
                            <a:rPr lang="en-US" sz="2000" i="1" dirty="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ea typeface="Cambria Math" panose="02040503050406030204" pitchFamily="18" charset="0"/>
                            </a:rPr>
                            <m:t>ℙ</m:t>
                          </m:r>
                        </m:e>
                        <m:sub>
                          <m:r>
                            <a:rPr lang="en-US" sz="2000" i="1" dirty="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t>𝜃</m:t>
                          </m:r>
                        </m:sub>
                      </m:sSub>
                      <m:d>
                        <m:dPr>
                          <m:ctrlPr>
                            <a:rPr lang="fr-FR" sz="2000" b="0" i="1"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ctrlPr>
                        </m:dPr>
                        <m:e>
                          <m:d>
                            <m:dPr>
                              <m:begChr m:val="|"/>
                              <m:endChr m:val="|"/>
                              <m:ctrlPr>
                                <a:rPr lang="fr-FR" sz="2000" b="0" i="1"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ctrlPr>
                            </m:dPr>
                            <m:e>
                              <m:r>
                                <a:rPr lang="en-US" sz="2000" i="1" dirty="0">
                                  <a:latin typeface="Cambria Math" panose="02040503050406030204" pitchFamily="18" charset="0"/>
                                </a:rPr>
                                <m:t>𝑔</m:t>
                              </m:r>
                              <m:d>
                                <m:dPr>
                                  <m:ctrlPr>
                                    <a:rPr lang="en-US" sz="2000" i="1" dirty="0">
                                      <a:latin typeface="Cambria Math" panose="02040503050406030204" pitchFamily="18" charset="0"/>
                                    </a:rPr>
                                  </m:ctrlPr>
                                </m:dPr>
                                <m:e>
                                  <m:r>
                                    <a:rPr lang="fr-FR" sz="2000" i="1">
                                      <a:latin typeface="Cambria Math" panose="02040503050406030204" pitchFamily="18" charset="0"/>
                                    </a:rPr>
                                    <m:t>𝜃</m:t>
                                  </m:r>
                                </m:e>
                              </m:d>
                              <m:r>
                                <a:rPr lang="fr-FR" sz="2000" b="0" i="1" dirty="0" smtClean="0">
                                  <a:latin typeface="Cambria Math" panose="02040503050406030204" pitchFamily="18" charset="0"/>
                                </a:rPr>
                                <m:t>−</m:t>
                              </m:r>
                              <m:acc>
                                <m:accPr>
                                  <m:chr m:val="̂"/>
                                  <m:ctrlPr>
                                    <a:rPr lang="fr-FR" sz="2000" i="1">
                                      <a:latin typeface="Cambria Math" panose="02040503050406030204" pitchFamily="18" charset="0"/>
                                    </a:rPr>
                                  </m:ctrlPr>
                                </m:accPr>
                                <m:e>
                                  <m:r>
                                    <a:rPr lang="fr-FR" sz="2000" i="1">
                                      <a:latin typeface="Cambria Math" panose="02040503050406030204" pitchFamily="18" charset="0"/>
                                    </a:rPr>
                                    <m:t>𝑔</m:t>
                                  </m:r>
                                </m:e>
                              </m:acc>
                            </m:e>
                          </m:d>
                          <m:r>
                            <a:rPr lang="fr-FR" sz="2000" b="0" i="1"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t>≥</m:t>
                          </m:r>
                          <m:r>
                            <a:rPr lang="fr-FR" sz="2000" b="0" i="1"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t>𝜖</m:t>
                          </m:r>
                        </m:e>
                      </m:d>
                      <m:groupChr>
                        <m:groupChrPr>
                          <m:chr m:val="→"/>
                          <m:pos m:val="top"/>
                          <m:ctrlPr>
                            <a:rPr lang="fr-FR" sz="2000" b="0" i="1"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ctrlPr>
                        </m:groupChrPr>
                        <m:e>
                          <m:r>
                            <m:rPr>
                              <m:brk m:alnAt="1"/>
                            </m:rPr>
                            <a:rPr lang="fr-FR" sz="2000" b="0" i="1"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t>𝑛</m:t>
                          </m:r>
                          <m:r>
                            <a:rPr lang="fr-FR" sz="2000" b="0" i="1"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ea typeface="Cambria Math" panose="02040503050406030204" pitchFamily="18" charset="0"/>
                            </a:rPr>
                            <m:t>→∞</m:t>
                          </m:r>
                        </m:e>
                      </m:groupChr>
                      <m:r>
                        <a:rPr lang="fr-FR" sz="2000" b="0" i="1"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t>0</m:t>
                      </m:r>
                    </m:oMath>
                  </m:oMathPara>
                </a14:m>
                <a:endParaRPr lang="en-US" dirty="0"/>
              </a:p>
              <a:p>
                <a:pPr lvl="1" algn="just">
                  <a:buFont typeface="Arial" panose="020B0604020202020204" pitchFamily="34" charset="0"/>
                  <a:buChar char="•"/>
                </a:pPr>
                <a:r>
                  <a:rPr lang="en-US" b="1" dirty="0"/>
                  <a:t>Strongly consistent</a:t>
                </a:r>
                <a:r>
                  <a:rPr lang="en-US" dirty="0"/>
                  <a:t>, if for every </a:t>
                </a:r>
                <a14:m>
                  <m:oMath xmlns:m="http://schemas.openxmlformats.org/officeDocument/2006/math">
                    <m:r>
                      <a:rPr lang="fr-FR" i="1">
                        <a:latin typeface="Cambria Math" panose="02040503050406030204" pitchFamily="18" charset="0"/>
                      </a:rPr>
                      <m:t>𝜃</m:t>
                    </m:r>
                  </m:oMath>
                </a14:m>
                <a:r>
                  <a:rPr lang="en-US" dirty="0"/>
                  <a:t>, when </a:t>
                </a:r>
                <a14:m>
                  <m:oMath xmlns:m="http://schemas.openxmlformats.org/officeDocument/2006/math">
                    <m:r>
                      <a:rPr lang="en-US" i="1" dirty="0">
                        <a:latin typeface="Cambria Math" panose="02040503050406030204" pitchFamily="18" charset="0"/>
                      </a:rPr>
                      <m:t>𝑛</m:t>
                    </m:r>
                  </m:oMath>
                </a14:m>
                <a:r>
                  <a:rPr lang="en-US" dirty="0"/>
                  <a:t> tends to infinity : </a:t>
                </a:r>
              </a:p>
              <a:p>
                <a:pPr marL="450000" lvl="1" indent="0" algn="ctr">
                  <a:buNone/>
                </a:pPr>
                <a14:m>
                  <m:oMathPara xmlns:m="http://schemas.openxmlformats.org/officeDocument/2006/math">
                    <m:oMathParaPr>
                      <m:jc m:val="centerGroup"/>
                    </m:oMathParaPr>
                    <m:oMath xmlns:m="http://schemas.openxmlformats.org/officeDocument/2006/math">
                      <m:acc>
                        <m:accPr>
                          <m:chr m:val="̂"/>
                          <m:ctrlPr>
                            <a:rPr lang="fr-FR" sz="2000" i="1">
                              <a:latin typeface="Cambria Math" panose="02040503050406030204" pitchFamily="18" charset="0"/>
                            </a:rPr>
                          </m:ctrlPr>
                        </m:accPr>
                        <m:e>
                          <m:r>
                            <a:rPr lang="fr-FR" sz="2000" i="1">
                              <a:latin typeface="Cambria Math" panose="02040503050406030204" pitchFamily="18" charset="0"/>
                            </a:rPr>
                            <m:t>𝑔</m:t>
                          </m:r>
                        </m:e>
                      </m:acc>
                      <m:groupChr>
                        <m:groupChrPr>
                          <m:chr m:val="→"/>
                          <m:pos m:val="top"/>
                          <m:ctrlPr>
                            <a:rPr lang="fr-FR" sz="2000" i="1" dirty="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ctrlPr>
                        </m:groupChrPr>
                        <m:e>
                          <m:r>
                            <m:rPr>
                              <m:brk m:alnAt="1"/>
                            </m:rPr>
                            <a:rPr lang="fr-FR" sz="2000" i="1" dirty="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t>𝑛</m:t>
                          </m:r>
                          <m:r>
                            <a:rPr lang="fr-FR" sz="2000" i="1" dirty="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ea typeface="Cambria Math" panose="02040503050406030204" pitchFamily="18" charset="0"/>
                            </a:rPr>
                            <m:t>→∞</m:t>
                          </m:r>
                        </m:e>
                      </m:groupChr>
                      <m:r>
                        <a:rPr lang="en-US" sz="2000" i="1" dirty="0">
                          <a:latin typeface="Cambria Math" panose="02040503050406030204" pitchFamily="18" charset="0"/>
                        </a:rPr>
                        <m:t>𝑔</m:t>
                      </m:r>
                      <m:d>
                        <m:dPr>
                          <m:ctrlPr>
                            <a:rPr lang="en-US" sz="2000" i="1" dirty="0">
                              <a:latin typeface="Cambria Math" panose="02040503050406030204" pitchFamily="18" charset="0"/>
                            </a:rPr>
                          </m:ctrlPr>
                        </m:dPr>
                        <m:e>
                          <m:r>
                            <a:rPr lang="fr-FR" sz="2000" i="1">
                              <a:latin typeface="Cambria Math" panose="02040503050406030204" pitchFamily="18" charset="0"/>
                            </a:rPr>
                            <m:t>𝜃</m:t>
                          </m:r>
                        </m:e>
                      </m:d>
                      <m:r>
                        <a:rPr lang="fr-FR" sz="2000" b="0" i="0" smtClean="0">
                          <a:latin typeface="Cambria Math" panose="02040503050406030204" pitchFamily="18" charset="0"/>
                        </a:rPr>
                        <m:t>, </m:t>
                      </m:r>
                      <m:r>
                        <a:rPr lang="fr-FR" sz="2000" b="0" i="1" smtClean="0">
                          <a:latin typeface="Cambria Math" panose="02040503050406030204" pitchFamily="18" charset="0"/>
                        </a:rPr>
                        <m:t> </m:t>
                      </m:r>
                      <m:sSub>
                        <m:sSubPr>
                          <m:ctrlPr>
                            <a:rPr lang="en-US" i="1" dirty="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ctrlPr>
                        </m:sSubPr>
                        <m:e>
                          <m:r>
                            <a:rPr lang="en-US" i="1" dirty="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ea typeface="Cambria Math" panose="02040503050406030204" pitchFamily="18" charset="0"/>
                            </a:rPr>
                            <m:t>ℙ</m:t>
                          </m:r>
                        </m:e>
                        <m:sub>
                          <m:r>
                            <a:rPr lang="en-US" i="1" dirty="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t>𝜃</m:t>
                          </m:r>
                        </m:sub>
                      </m:sSub>
                      <m:r>
                        <a:rPr lang="fr-FR" b="0" i="1"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t>−</m:t>
                      </m:r>
                      <m:r>
                        <m:rPr>
                          <m:sty m:val="p"/>
                        </m:rPr>
                        <a:rPr lang="fr-FR" b="0" i="0"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t>almost</m:t>
                      </m:r>
                      <m:r>
                        <a:rPr lang="fr-FR" b="0" i="0"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t> </m:t>
                      </m:r>
                      <m:r>
                        <m:rPr>
                          <m:sty m:val="p"/>
                        </m:rPr>
                        <a:rPr lang="fr-FR" b="0" i="0" dirty="0" smtClean="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latin typeface="Cambria Math" panose="02040503050406030204" pitchFamily="18" charset="0"/>
                        </a:rPr>
                        <m:t>surely</m:t>
                      </m:r>
                    </m:oMath>
                  </m:oMathPara>
                </a14:m>
                <a:endParaRPr lang="en-US" dirty="0"/>
              </a:p>
              <a:p>
                <a:pPr algn="just">
                  <a:buFont typeface="Arial" panose="020B0604020202020204" pitchFamily="34" charset="0"/>
                  <a:buChar char="•"/>
                </a:pPr>
                <a:r>
                  <a:rPr lang="en-US" dirty="0"/>
                  <a:t>For an observation </a:t>
                </a:r>
                <a14:m>
                  <m:oMath xmlns:m="http://schemas.openxmlformats.org/officeDocument/2006/math">
                    <m:r>
                      <a:rPr lang="fr-FR" i="1" dirty="0">
                        <a:latin typeface="Cambria Math" panose="02040503050406030204" pitchFamily="18" charset="0"/>
                      </a:rPr>
                      <m:t>𝑋</m:t>
                    </m:r>
                    <m:r>
                      <a:rPr lang="fr-FR" dirty="0">
                        <a:latin typeface="Cambria Math" panose="02040503050406030204" pitchFamily="18" charset="0"/>
                      </a:rPr>
                      <m:t>=</m:t>
                    </m:r>
                    <m:d>
                      <m:dPr>
                        <m:ctrlPr>
                          <a:rPr lang="fr-FR" i="1" dirty="0">
                            <a:latin typeface="Cambria Math" panose="02040503050406030204" pitchFamily="18" charset="0"/>
                          </a:rPr>
                        </m:ctrlPr>
                      </m:dPr>
                      <m:e>
                        <m:sSub>
                          <m:sSubPr>
                            <m:ctrlPr>
                              <a:rPr lang="fr-FR"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𝑛</m:t>
                            </m:r>
                          </m:sub>
                        </m:sSub>
                      </m:e>
                    </m:d>
                  </m:oMath>
                </a14:m>
                <a:r>
                  <a:rPr lang="en-US" dirty="0"/>
                  <a:t> it is natural to consider the estimator of the empirical mean which is consistent (denoted henceforth </a:t>
                </a:r>
                <a14:m>
                  <m:oMath xmlns:m="http://schemas.openxmlformats.org/officeDocument/2006/math">
                    <m:sSub>
                      <m:sSubPr>
                        <m:ctrlPr>
                          <a:rPr lang="fr-FR"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fr-FR" i="1" dirty="0">
                                <a:latin typeface="Cambria Math" panose="02040503050406030204" pitchFamily="18" charset="0"/>
                              </a:rPr>
                              <m:t>𝑋</m:t>
                            </m:r>
                          </m:e>
                        </m:acc>
                      </m:e>
                      <m:sub>
                        <m:r>
                          <a:rPr lang="fr-FR" b="0" i="1" dirty="0" smtClean="0">
                            <a:latin typeface="Cambria Math" panose="02040503050406030204" pitchFamily="18" charset="0"/>
                          </a:rPr>
                          <m:t>𝑛</m:t>
                        </m:r>
                      </m:sub>
                    </m:sSub>
                    <m:r>
                      <a:rPr lang="fr-FR" b="0" i="1" dirty="0" smtClean="0">
                        <a:latin typeface="Cambria Math" panose="02040503050406030204" pitchFamily="18" charset="0"/>
                      </a:rPr>
                      <m:t>:</m:t>
                    </m:r>
                    <m:r>
                      <a:rPr lang="en-US" i="1" dirty="0">
                        <a:latin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1</m:t>
                        </m:r>
                      </m:num>
                      <m:den>
                        <m:r>
                          <a:rPr lang="fr-FR" i="1" dirty="0">
                            <a:latin typeface="Cambria Math" panose="02040503050406030204" pitchFamily="18" charset="0"/>
                          </a:rPr>
                          <m:t>𝑛</m:t>
                        </m:r>
                      </m:den>
                    </m:f>
                    <m:nary>
                      <m:naryPr>
                        <m:chr m:val="∑"/>
                        <m:ctrlPr>
                          <a:rPr lang="en-US" i="1" dirty="0">
                            <a:latin typeface="Cambria Math" panose="02040503050406030204" pitchFamily="18" charset="0"/>
                          </a:rPr>
                        </m:ctrlPr>
                      </m:naryPr>
                      <m:sub>
                        <m:r>
                          <m:rPr>
                            <m:brk m:alnAt="23"/>
                          </m:rPr>
                          <a:rPr lang="fr-FR" i="1" dirty="0">
                            <a:latin typeface="Cambria Math" panose="02040503050406030204" pitchFamily="18" charset="0"/>
                          </a:rPr>
                          <m:t>𝑖</m:t>
                        </m:r>
                        <m:r>
                          <a:rPr lang="fr-FR" i="1" dirty="0">
                            <a:latin typeface="Cambria Math" panose="02040503050406030204" pitchFamily="18" charset="0"/>
                          </a:rPr>
                          <m:t>=1</m:t>
                        </m:r>
                      </m:sub>
                      <m:sup>
                        <m:r>
                          <a:rPr lang="fr-FR" i="1" dirty="0">
                            <a:latin typeface="Cambria Math" panose="02040503050406030204" pitchFamily="18" charset="0"/>
                          </a:rPr>
                          <m:t>𝑛</m:t>
                        </m:r>
                      </m:sup>
                      <m:e>
                        <m:sSub>
                          <m:sSubPr>
                            <m:ctrlPr>
                              <a:rPr lang="fr-FR" i="1" dirty="0">
                                <a:latin typeface="Cambria Math" panose="02040503050406030204" pitchFamily="18" charset="0"/>
                              </a:rPr>
                            </m:ctrlPr>
                          </m:sSubPr>
                          <m:e>
                            <m:r>
                              <a:rPr lang="fr-FR" i="1" dirty="0">
                                <a:latin typeface="Cambria Math" panose="02040503050406030204" pitchFamily="18" charset="0"/>
                              </a:rPr>
                              <m:t>𝑥</m:t>
                            </m:r>
                          </m:e>
                          <m:sub>
                            <m:r>
                              <a:rPr lang="fr-FR" i="1" dirty="0">
                                <a:latin typeface="Cambria Math" panose="02040503050406030204" pitchFamily="18" charset="0"/>
                              </a:rPr>
                              <m:t>𝑖</m:t>
                            </m:r>
                          </m:sub>
                        </m:sSub>
                      </m:e>
                    </m:nary>
                  </m:oMath>
                </a14:m>
                <a:r>
                  <a:rPr lang="en-US" dirty="0"/>
                  <a:t>). </a:t>
                </a:r>
              </a:p>
              <a:p>
                <a:pPr algn="just">
                  <a:buFont typeface="Arial" panose="020B0604020202020204" pitchFamily="34" charset="0"/>
                  <a:buChar char="•"/>
                </a:pPr>
                <a:r>
                  <a:rPr lang="en-US" b="1" dirty="0"/>
                  <a:t>Example : </a:t>
                </a:r>
                <a:r>
                  <a:rPr lang="en-US" dirty="0"/>
                  <a:t>For an n-sample sample of law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(0,1)</m:t>
                    </m:r>
                  </m:oMath>
                </a14:m>
                <a:r>
                  <a:rPr lang="en-US" dirty="0"/>
                  <a:t>, we can illustrate the convergence of </a:t>
                </a:r>
                <a14:m>
                  <m:oMath xmlns:m="http://schemas.openxmlformats.org/officeDocument/2006/math">
                    <m:sSub>
                      <m:sSubPr>
                        <m:ctrlPr>
                          <a:rPr lang="fr-FR" b="0" i="1" dirty="0" smtClean="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fr-FR" b="0" i="1" dirty="0" smtClean="0">
                                <a:latin typeface="Cambria Math" panose="02040503050406030204" pitchFamily="18" charset="0"/>
                              </a:rPr>
                              <m:t>𝑋</m:t>
                            </m:r>
                          </m:e>
                        </m:acc>
                      </m:e>
                      <m:sub>
                        <m:r>
                          <a:rPr lang="fr-FR" b="0" i="1" dirty="0" smtClean="0">
                            <a:latin typeface="Cambria Math" panose="02040503050406030204" pitchFamily="18" charset="0"/>
                          </a:rPr>
                          <m:t>𝑛</m:t>
                        </m:r>
                      </m:sub>
                    </m:sSub>
                  </m:oMath>
                </a14:m>
                <a:r>
                  <a:rPr lang="en-US" dirty="0"/>
                  <a:t> towards the mean </a:t>
                </a:r>
                <a14:m>
                  <m:oMath xmlns:m="http://schemas.openxmlformats.org/officeDocument/2006/math">
                    <m:r>
                      <a:rPr lang="fr-FR" b="0" i="1" dirty="0" smtClean="0">
                        <a:latin typeface="Cambria Math" panose="02040503050406030204" pitchFamily="18" charset="0"/>
                      </a:rPr>
                      <m:t>𝜇</m:t>
                    </m:r>
                    <m:r>
                      <a:rPr lang="en-US" i="1" dirty="0" smtClean="0">
                        <a:latin typeface="Cambria Math" panose="02040503050406030204" pitchFamily="18" charset="0"/>
                      </a:rPr>
                      <m:t>=0</m:t>
                    </m:r>
                  </m:oMath>
                </a14:m>
                <a:endParaRPr lang="en-US" dirty="0"/>
              </a:p>
              <a:p>
                <a:pPr marL="36900" indent="0" algn="just">
                  <a:buNone/>
                </a:pPr>
                <a:endParaRPr lang="en-US" b="1" dirty="0"/>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2"/>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3849112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864772"/>
              </a:xfrm>
            </p:spPr>
            <p:txBody>
              <a:bodyPr>
                <a:normAutofit/>
              </a:bodyPr>
              <a:lstStyle/>
              <a:p>
                <a:pPr marL="36900" indent="0" algn="just">
                  <a:buNone/>
                </a:pPr>
                <a:r>
                  <a:rPr lang="en-US" b="1" dirty="0"/>
                  <a:t>3.3. Quality of estimators : </a:t>
                </a:r>
              </a:p>
              <a:p>
                <a:pPr marL="36900" indent="0" algn="just">
                  <a:buNone/>
                </a:pPr>
                <a:r>
                  <a:rPr lang="en-US" b="1" dirty="0"/>
                  <a:t>3.3.3. Asymptotic normality (convergence in law)</a:t>
                </a:r>
              </a:p>
              <a:p>
                <a:pPr marL="36900" indent="0" algn="just">
                  <a:buNone/>
                </a:pPr>
                <a:r>
                  <a:rPr lang="en-US" dirty="0"/>
                  <a:t>A stronger property than consistency. Considers, not only by the convergence of a sequence of estimators to the considered parameter, 	but also the speed of this convergence (i.e. for </a:t>
                </a:r>
                <a14:m>
                  <m:oMath xmlns:m="http://schemas.openxmlformats.org/officeDocument/2006/math">
                    <m:r>
                      <a:rPr lang="en-US" i="1" dirty="0">
                        <a:latin typeface="Cambria Math" panose="02040503050406030204" pitchFamily="18" charset="0"/>
                      </a:rPr>
                      <m:t>𝑔</m:t>
                    </m:r>
                    <m:d>
                      <m:dPr>
                        <m:ctrlPr>
                          <a:rPr lang="en-US" i="1" dirty="0">
                            <a:latin typeface="Cambria Math" panose="02040503050406030204" pitchFamily="18" charset="0"/>
                          </a:rPr>
                        </m:ctrlPr>
                      </m:dPr>
                      <m:e>
                        <m:r>
                          <a:rPr lang="fr-FR" i="1">
                            <a:latin typeface="Cambria Math" panose="02040503050406030204" pitchFamily="18" charset="0"/>
                          </a:rPr>
                          <m:t>𝜃</m:t>
                        </m:r>
                      </m:e>
                    </m:d>
                    <m:r>
                      <a:rPr lang="fr-FR" i="1">
                        <a:latin typeface="Cambria Math" panose="02040503050406030204" pitchFamily="18" charset="0"/>
                      </a:rPr>
                      <m:t>=</m:t>
                    </m:r>
                    <m:r>
                      <a:rPr lang="fr-FR" i="1">
                        <a:latin typeface="Cambria Math" panose="02040503050406030204" pitchFamily="18" charset="0"/>
                      </a:rPr>
                      <m:t>𝜃</m:t>
                    </m:r>
                  </m:oMath>
                </a14:m>
                <a:r>
                  <a:rPr lang="en-US" dirty="0"/>
                  <a:t>, we consider the speed of convergence of </a:t>
                </a:r>
                <a14:m>
                  <m:oMath xmlns:m="http://schemas.openxmlformats.org/officeDocument/2006/math">
                    <m:sSub>
                      <m:sSubPr>
                        <m:ctrlPr>
                          <a:rPr lang="fr-FR" b="0" i="1" smtClean="0">
                            <a:latin typeface="Cambria Math" panose="02040503050406030204" pitchFamily="18" charset="0"/>
                          </a:rPr>
                        </m:ctrlPr>
                      </m:sSubPr>
                      <m:e>
                        <m:acc>
                          <m:accPr>
                            <m:chr m:val="̂"/>
                            <m:ctrlPr>
                              <a:rPr lang="fr-FR" i="1">
                                <a:latin typeface="Cambria Math" panose="02040503050406030204" pitchFamily="18" charset="0"/>
                              </a:rPr>
                            </m:ctrlPr>
                          </m:accPr>
                          <m:e>
                            <m:r>
                              <a:rPr lang="fr-FR" b="0" i="1" smtClean="0">
                                <a:latin typeface="Cambria Math" panose="02040503050406030204" pitchFamily="18" charset="0"/>
                              </a:rPr>
                              <m:t>𝜃</m:t>
                            </m:r>
                          </m:e>
                        </m:acc>
                      </m:e>
                      <m:sub>
                        <m:r>
                          <a:rPr lang="fr-FR" b="0" i="1" smtClean="0">
                            <a:latin typeface="Cambria Math" panose="02040503050406030204" pitchFamily="18" charset="0"/>
                          </a:rPr>
                          <m:t>𝑛</m:t>
                        </m:r>
                      </m:sub>
                    </m:sSub>
                    <m:r>
                      <a:rPr lang="fr-FR" b="0" i="1" smtClean="0">
                        <a:latin typeface="Cambria Math" panose="02040503050406030204" pitchFamily="18" charset="0"/>
                      </a:rPr>
                      <m:t>−</m:t>
                    </m:r>
                    <m:r>
                      <a:rPr lang="fr-FR" i="1">
                        <a:latin typeface="Cambria Math" panose="02040503050406030204" pitchFamily="18" charset="0"/>
                      </a:rPr>
                      <m:t>𝜃</m:t>
                    </m:r>
                  </m:oMath>
                </a14:m>
                <a:r>
                  <a:rPr lang="en-US" dirty="0"/>
                  <a:t> toward 0).</a:t>
                </a:r>
              </a:p>
              <a:p>
                <a:pPr marL="36900" indent="0" algn="just">
                  <a:buNone/>
                </a:pPr>
                <a:r>
                  <a:rPr lang="en-US" dirty="0"/>
                  <a:t>The central limit theorem (CLT) plays here the same role as the law of large numbers in establishing the </a:t>
                </a:r>
                <a:r>
                  <a:rPr lang="en-US" dirty="0" err="1"/>
                  <a:t>the</a:t>
                </a:r>
                <a:r>
                  <a:rPr lang="en-US" dirty="0"/>
                  <a:t> consistency of the estimators. </a:t>
                </a:r>
              </a:p>
              <a:p>
                <a:pPr algn="just">
                  <a:buFont typeface="Arial" panose="020B0604020202020204" pitchFamily="34" charset="0"/>
                  <a:buChar char="•"/>
                </a:pPr>
                <a:r>
                  <a:rPr lang="en-US" b="1" dirty="0"/>
                  <a:t>Applying CLT and law of large numbers </a:t>
                </a:r>
                <a:r>
                  <a:rPr lang="en-US" dirty="0"/>
                  <a:t>: For an </a:t>
                </a:r>
                <a14:m>
                  <m:oMath xmlns:m="http://schemas.openxmlformats.org/officeDocument/2006/math">
                    <m:r>
                      <a:rPr lang="en-US" i="1" dirty="0" smtClean="0">
                        <a:latin typeface="Cambria Math" panose="02040503050406030204" pitchFamily="18" charset="0"/>
                      </a:rPr>
                      <m:t>𝑛</m:t>
                    </m:r>
                  </m:oMath>
                </a14:m>
                <a:r>
                  <a:rPr lang="en-US" dirty="0"/>
                  <a:t>-sample </a:t>
                </a:r>
                <a14:m>
                  <m:oMath xmlns:m="http://schemas.openxmlformats.org/officeDocument/2006/math">
                    <m:d>
                      <m:dPr>
                        <m:ctrlPr>
                          <a:rPr lang="fr-FR" i="1" dirty="0">
                            <a:latin typeface="Cambria Math" panose="02040503050406030204" pitchFamily="18" charset="0"/>
                          </a:rPr>
                        </m:ctrlPr>
                      </m:dPr>
                      <m:e>
                        <m:sSub>
                          <m:sSubPr>
                            <m:ctrlPr>
                              <a:rPr lang="fr-FR"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𝑛</m:t>
                            </m:r>
                          </m:sub>
                        </m:sSub>
                      </m:e>
                    </m:d>
                  </m:oMath>
                </a14:m>
                <a:r>
                  <a:rPr lang="en-US" dirty="0"/>
                  <a:t> of common distribution (admitting a moment of order two), of expectation </a:t>
                </a:r>
                <a14:m>
                  <m:oMath xmlns:m="http://schemas.openxmlformats.org/officeDocument/2006/math">
                    <m:r>
                      <a:rPr lang="fr-FR" b="0" i="1" smtClean="0">
                        <a:latin typeface="Cambria Math" panose="02040503050406030204" pitchFamily="18" charset="0"/>
                      </a:rPr>
                      <m:t>𝜇</m:t>
                    </m:r>
                  </m:oMath>
                </a14:m>
                <a:r>
                  <a:rPr lang="en-US" dirty="0"/>
                  <a:t> and of variance </a:t>
                </a:r>
                <a14:m>
                  <m:oMath xmlns:m="http://schemas.openxmlformats.org/officeDocument/2006/math">
                    <m:sSup>
                      <m:sSupPr>
                        <m:ctrlPr>
                          <a:rPr lang="fr-FR" b="0" i="1" smtClean="0">
                            <a:latin typeface="Cambria Math" panose="02040503050406030204" pitchFamily="18" charset="0"/>
                          </a:rPr>
                        </m:ctrlPr>
                      </m:sSupPr>
                      <m:e>
                        <m:r>
                          <a:rPr lang="fr-FR" b="0" i="1" smtClean="0">
                            <a:latin typeface="Cambria Math" panose="02040503050406030204" pitchFamily="18" charset="0"/>
                          </a:rPr>
                          <m:t>𝜎</m:t>
                        </m:r>
                      </m:e>
                      <m:sup>
                        <m:r>
                          <a:rPr lang="fr-FR" b="0" i="1" smtClean="0">
                            <a:latin typeface="Cambria Math" panose="02040503050406030204" pitchFamily="18" charset="0"/>
                          </a:rPr>
                          <m:t>2</m:t>
                        </m:r>
                      </m:sup>
                    </m:sSup>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oMath>
                </a14:m>
                <a:r>
                  <a:rPr lang="en-US" dirty="0"/>
                  <a:t>, has the following convergence in law : </a:t>
                </a:r>
              </a:p>
              <a:p>
                <a:pPr marL="36900" indent="0" algn="just">
                  <a:buNone/>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r>
                            <a:rPr lang="fr-FR" b="0" i="1" smtClean="0">
                              <a:latin typeface="Cambria Math" panose="02040503050406030204" pitchFamily="18" charset="0"/>
                            </a:rPr>
                            <m:t>𝑛</m:t>
                          </m:r>
                        </m:e>
                      </m:rad>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𝑋</m:t>
                          </m:r>
                        </m:e>
                      </m:acc>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𝑁</m:t>
                      </m:r>
                      <m:d>
                        <m:dPr>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0,</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𝜎</m:t>
                              </m:r>
                            </m:e>
                            <m:sup>
                              <m:r>
                                <a:rPr lang="fr-FR" b="0" i="1" smtClean="0">
                                  <a:latin typeface="Cambria Math" panose="02040503050406030204" pitchFamily="18" charset="0"/>
                                  <a:ea typeface="Cambria Math" panose="02040503050406030204" pitchFamily="18" charset="0"/>
                                </a:rPr>
                                <m:t>2</m:t>
                              </m:r>
                            </m:sup>
                          </m:sSup>
                          <m:d>
                            <m:dPr>
                              <m:ctrlPr>
                                <a:rPr lang="fr-FR" b="0" i="1" smtClean="0">
                                  <a:latin typeface="Cambria Math" panose="02040503050406030204" pitchFamily="18" charset="0"/>
                                  <a:ea typeface="Cambria Math" panose="02040503050406030204" pitchFamily="18" charset="0"/>
                                </a:rPr>
                              </m:ctrlPr>
                            </m:dPr>
                            <m:e>
                              <m:r>
                                <a:rPr lang="fr-FR" i="1">
                                  <a:latin typeface="Cambria Math" panose="02040503050406030204" pitchFamily="18" charset="0"/>
                                </a:rPr>
                                <m:t>𝜇</m:t>
                              </m:r>
                            </m:e>
                          </m:d>
                        </m:e>
                      </m:d>
                    </m:oMath>
                  </m:oMathPara>
                </a14:m>
                <a:endParaRPr lang="en-US" dirty="0"/>
              </a:p>
              <a:p>
                <a:pPr algn="just">
                  <a:buFont typeface="Arial" panose="020B0604020202020204" pitchFamily="34" charset="0"/>
                  <a:buChar char="•"/>
                </a:pPr>
                <a:r>
                  <a:rPr lang="en-US" b="1" dirty="0"/>
                  <a:t>Example : </a:t>
                </a:r>
                <a:r>
                  <a:rPr lang="en-US" dirty="0"/>
                  <a:t>Consider again the referendum example presented in section 1. A natural estimator of the proportion of “yes” answers is</a:t>
                </a:r>
                <a:r>
                  <a:rPr lang="fr-FR" dirty="0"/>
                  <a:t> </a:t>
                </a:r>
                <a14:m>
                  <m:oMath xmlns:m="http://schemas.openxmlformats.org/officeDocument/2006/math">
                    <m:sSub>
                      <m:sSubPr>
                        <m:ctrlPr>
                          <a:rPr lang="fr-FR" b="0" i="1" smtClean="0">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𝑋</m:t>
                            </m:r>
                          </m:e>
                        </m:acc>
                      </m:e>
                      <m:sub>
                        <m:r>
                          <a:rPr lang="fr-FR" b="0" i="1" smtClean="0">
                            <a:latin typeface="Cambria Math" panose="02040503050406030204" pitchFamily="18" charset="0"/>
                          </a:rPr>
                          <m:t>𝑛</m:t>
                        </m:r>
                      </m:sub>
                    </m:sSub>
                  </m:oMath>
                </a14:m>
                <a:r>
                  <a:rPr lang="en-US" dirty="0"/>
                  <a:t>. Applying the CLT we obtain the following convergence in law:</a:t>
                </a:r>
              </a:p>
              <a:p>
                <a:pPr marL="36900" indent="0" algn="just">
                  <a:buNone/>
                </a:pPr>
                <a14:m>
                  <m:oMathPara xmlns:m="http://schemas.openxmlformats.org/officeDocument/2006/math">
                    <m:oMathParaPr>
                      <m:jc m:val="centerGroup"/>
                    </m:oMathParaPr>
                    <m:oMath xmlns:m="http://schemas.openxmlformats.org/officeDocument/2006/math">
                      <m:rad>
                        <m:radPr>
                          <m:degHide m:val="on"/>
                          <m:ctrlPr>
                            <a:rPr lang="en-US" i="1">
                              <a:latin typeface="Cambria Math" panose="02040503050406030204" pitchFamily="18" charset="0"/>
                            </a:rPr>
                          </m:ctrlPr>
                        </m:radPr>
                        <m:deg/>
                        <m:e>
                          <m:r>
                            <a:rPr lang="fr-FR" i="1">
                              <a:latin typeface="Cambria Math" panose="02040503050406030204" pitchFamily="18" charset="0"/>
                            </a:rPr>
                            <m:t>𝑛</m:t>
                          </m:r>
                        </m:e>
                      </m:rad>
                      <m:d>
                        <m:dPr>
                          <m:ctrlPr>
                            <a:rPr lang="fr-FR" i="1">
                              <a:latin typeface="Cambria Math" panose="02040503050406030204" pitchFamily="18" charset="0"/>
                            </a:rPr>
                          </m:ctrlPr>
                        </m:dPr>
                        <m:e>
                          <m:acc>
                            <m:accPr>
                              <m:chr m:val="̅"/>
                              <m:ctrlPr>
                                <a:rPr lang="fr-FR" i="1">
                                  <a:latin typeface="Cambria Math" panose="02040503050406030204" pitchFamily="18" charset="0"/>
                                </a:rPr>
                              </m:ctrlPr>
                            </m:accPr>
                            <m:e>
                              <m:r>
                                <a:rPr lang="fr-FR" i="1">
                                  <a:latin typeface="Cambria Math" panose="02040503050406030204" pitchFamily="18" charset="0"/>
                                </a:rPr>
                                <m:t>𝑋</m:t>
                              </m:r>
                            </m:e>
                          </m:acc>
                          <m:r>
                            <a:rPr lang="fr-FR" i="1">
                              <a:latin typeface="Cambria Math" panose="02040503050406030204" pitchFamily="18" charset="0"/>
                            </a:rPr>
                            <m:t>−</m:t>
                          </m:r>
                          <m:r>
                            <a:rPr lang="fr-FR" b="0" i="1" smtClean="0">
                              <a:latin typeface="Cambria Math" panose="02040503050406030204" pitchFamily="18" charset="0"/>
                            </a:rPr>
                            <m:t>𝜃</m:t>
                          </m:r>
                        </m:e>
                      </m:d>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𝑁</m:t>
                      </m:r>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0,</m:t>
                          </m:r>
                          <m:r>
                            <a:rPr lang="fr-FR" i="1">
                              <a:latin typeface="Cambria Math" panose="02040503050406030204" pitchFamily="18" charset="0"/>
                            </a:rPr>
                            <m:t>𝜃</m:t>
                          </m:r>
                          <m:d>
                            <m:dPr>
                              <m:ctrlPr>
                                <a:rPr lang="fr-FR" b="0" i="1" smtClean="0">
                                  <a:latin typeface="Cambria Math" panose="02040503050406030204" pitchFamily="18" charset="0"/>
                                </a:rPr>
                              </m:ctrlPr>
                            </m:dPr>
                            <m:e>
                              <m:r>
                                <a:rPr lang="fr-FR" b="0" i="1" smtClean="0">
                                  <a:latin typeface="Cambria Math" panose="02040503050406030204" pitchFamily="18" charset="0"/>
                                </a:rPr>
                                <m:t>1−</m:t>
                              </m:r>
                              <m:r>
                                <a:rPr lang="fr-FR" i="1">
                                  <a:latin typeface="Cambria Math" panose="02040503050406030204" pitchFamily="18" charset="0"/>
                                </a:rPr>
                                <m:t>𝜃</m:t>
                              </m:r>
                            </m:e>
                          </m:d>
                        </m:e>
                      </m:d>
                    </m:oMath>
                  </m:oMathPara>
                </a14:m>
                <a:endParaRPr lang="en-US" dirty="0"/>
              </a:p>
              <a:p>
                <a:pPr marL="36900" indent="0" algn="just">
                  <a:buNone/>
                </a:pPr>
                <a:r>
                  <a:rPr lang="en-US" dirty="0"/>
                  <a:t>    Since </a:t>
                </a:r>
                <a14:m>
                  <m:oMath xmlns:m="http://schemas.openxmlformats.org/officeDocument/2006/math">
                    <m:r>
                      <a:rPr lang="fr-FR" i="1">
                        <a:latin typeface="Cambria Math" panose="02040503050406030204" pitchFamily="18" charset="0"/>
                      </a:rPr>
                      <m:t>𝑉𝑎𝑟</m:t>
                    </m:r>
                    <m:d>
                      <m:dPr>
                        <m:ctrlPr>
                          <a:rPr lang="fr-FR" i="1">
                            <a:latin typeface="Cambria Math" panose="02040503050406030204" pitchFamily="18" charset="0"/>
                          </a:rPr>
                        </m:ctrlPr>
                      </m:dPr>
                      <m:e>
                        <m:r>
                          <a:rPr lang="fr-FR" i="1">
                            <a:latin typeface="Cambria Math" panose="02040503050406030204" pitchFamily="18" charset="0"/>
                          </a:rPr>
                          <m:t>𝑋</m:t>
                        </m:r>
                      </m:e>
                    </m:d>
                    <m:r>
                      <a:rPr lang="fr-FR" i="1">
                        <a:latin typeface="Cambria Math" panose="02040503050406030204" pitchFamily="18" charset="0"/>
                      </a:rPr>
                      <m:t>=</m:t>
                    </m:r>
                    <m:r>
                      <a:rPr lang="fr-FR" i="1">
                        <a:latin typeface="Cambria Math" panose="02040503050406030204" pitchFamily="18" charset="0"/>
                      </a:rPr>
                      <m:t>𝑝</m:t>
                    </m:r>
                    <m:r>
                      <a:rPr lang="fr-FR" i="1">
                        <a:latin typeface="Cambria Math" panose="02040503050406030204" pitchFamily="18" charset="0"/>
                      </a:rPr>
                      <m:t>(1−</m:t>
                    </m:r>
                    <m:r>
                      <a:rPr lang="fr-FR" i="1">
                        <a:latin typeface="Cambria Math" panose="02040503050406030204" pitchFamily="18" charset="0"/>
                      </a:rPr>
                      <m:t>𝑝</m:t>
                    </m:r>
                    <m:r>
                      <a:rPr lang="fr-FR" i="1">
                        <a:latin typeface="Cambria Math" panose="02040503050406030204" pitchFamily="18" charset="0"/>
                      </a:rPr>
                      <m:t>)</m:t>
                    </m:r>
                  </m:oMath>
                </a14:m>
                <a:r>
                  <a:rPr lang="en-US" dirty="0"/>
                  <a:t> for Bernoulli distribution. Hence </a:t>
                </a:r>
                <a14:m>
                  <m:oMath xmlns:m="http://schemas.openxmlformats.org/officeDocument/2006/math">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𝑋</m:t>
                            </m:r>
                          </m:e>
                        </m:acc>
                      </m:e>
                      <m:sub>
                        <m:r>
                          <a:rPr lang="fr-FR" i="1">
                            <a:latin typeface="Cambria Math" panose="02040503050406030204" pitchFamily="18" charset="0"/>
                          </a:rPr>
                          <m:t>𝑛</m:t>
                        </m:r>
                      </m:sub>
                    </m:sSub>
                  </m:oMath>
                </a14:m>
                <a:r>
                  <a:rPr lang="en-US" dirty="0"/>
                  <a:t> converge to </a:t>
                </a:r>
                <a14:m>
                  <m:oMath xmlns:m="http://schemas.openxmlformats.org/officeDocument/2006/math">
                    <m:r>
                      <a:rPr lang="fr-FR" i="1">
                        <a:latin typeface="Cambria Math" panose="02040503050406030204" pitchFamily="18" charset="0"/>
                      </a:rPr>
                      <m:t>𝜃</m:t>
                    </m:r>
                  </m:oMath>
                </a14:m>
                <a:r>
                  <a:rPr lang="en-US" dirty="0"/>
                  <a:t> with speed </a:t>
                </a:r>
                <a14:m>
                  <m:oMath xmlns:m="http://schemas.openxmlformats.org/officeDocument/2006/math">
                    <m:r>
                      <a:rPr lang="fr-FR" b="0" i="0" smtClean="0">
                        <a:latin typeface="Cambria Math" panose="02040503050406030204" pitchFamily="18" charset="0"/>
                      </a:rPr>
                      <m:t>1/</m:t>
                    </m:r>
                    <m:rad>
                      <m:radPr>
                        <m:degHide m:val="on"/>
                        <m:ctrlPr>
                          <a:rPr lang="en-US" i="1">
                            <a:latin typeface="Cambria Math" panose="02040503050406030204" pitchFamily="18" charset="0"/>
                          </a:rPr>
                        </m:ctrlPr>
                      </m:radPr>
                      <m:deg/>
                      <m:e>
                        <m:r>
                          <a:rPr lang="fr-FR" i="1">
                            <a:latin typeface="Cambria Math" panose="02040503050406030204" pitchFamily="18" charset="0"/>
                          </a:rPr>
                          <m:t>𝑛</m:t>
                        </m:r>
                      </m:e>
                    </m:rad>
                  </m:oMath>
                </a14:m>
                <a:r>
                  <a:rPr lang="en-US" dirty="0"/>
                  <a:t>.</a:t>
                </a:r>
              </a:p>
              <a:p>
                <a:pPr marL="36900" indent="0" algn="just">
                  <a:buNone/>
                </a:pPr>
                <a:endParaRPr lang="en-US" dirty="0"/>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864772"/>
              </a:xfrm>
              <a:blipFill>
                <a:blip r:embed="rId2"/>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8545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t>1. Introduction to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482474" y="984069"/>
                <a:ext cx="11227052" cy="5555411"/>
              </a:xfrm>
            </p:spPr>
            <p:txBody>
              <a:bodyPr>
                <a:normAutofit/>
              </a:bodyPr>
              <a:lstStyle/>
              <a:p>
                <a:pPr algn="just">
                  <a:buFont typeface="Arial" panose="020B0604020202020204" pitchFamily="34" charset="0"/>
                  <a:buChar char="•"/>
                </a:pPr>
                <a:r>
                  <a:rPr lang="en-US" dirty="0"/>
                  <a:t>We have at our disposal an </a:t>
                </a:r>
                <a:r>
                  <a:rPr lang="en-US" b="1" dirty="0"/>
                  <a:t>experience</a:t>
                </a:r>
                <a:r>
                  <a:rPr lang="en-US" dirty="0"/>
                  <a:t>. We get </a:t>
                </a:r>
                <a14:m>
                  <m:oMath xmlns:m="http://schemas.openxmlformats.org/officeDocument/2006/math">
                    <m:r>
                      <a:rPr lang="en-US" b="0" i="1" dirty="0" smtClean="0">
                        <a:latin typeface="Cambria Math" panose="02040503050406030204" pitchFamily="18" charset="0"/>
                      </a:rPr>
                      <m:t>𝑛</m:t>
                    </m:r>
                  </m:oMath>
                </a14:m>
                <a:r>
                  <a:rPr lang="en-US" dirty="0"/>
                  <a:t> results from this experience called a (data) </a:t>
                </a:r>
                <a:r>
                  <a:rPr lang="en-US" b="1" dirty="0"/>
                  <a:t>sample</a:t>
                </a:r>
                <a:r>
                  <a:rPr lang="en-US" dirty="0"/>
                  <a:t> from the population. A number of indicators are then calculated on these </a:t>
                </a:r>
                <a14:m>
                  <m:oMath xmlns:m="http://schemas.openxmlformats.org/officeDocument/2006/math">
                    <m:r>
                      <a:rPr lang="en-US" b="0" i="1" dirty="0" smtClean="0">
                        <a:latin typeface="Cambria Math" panose="02040503050406030204" pitchFamily="18" charset="0"/>
                      </a:rPr>
                      <m:t>𝑛</m:t>
                    </m:r>
                  </m:oMath>
                </a14:m>
                <a:r>
                  <a:rPr lang="en-US" dirty="0"/>
                  <a:t> data. </a:t>
                </a:r>
                <a:endParaRPr lang="fr-FR" dirty="0"/>
              </a:p>
              <a:p>
                <a:pPr algn="just">
                  <a:buFont typeface="Arial" panose="020B0604020202020204" pitchFamily="34" charset="0"/>
                  <a:buChar char="•"/>
                </a:pPr>
                <a:r>
                  <a:rPr lang="en-US" dirty="0"/>
                  <a:t>The objectives of the estimation (statistical inference) are : </a:t>
                </a:r>
              </a:p>
              <a:p>
                <a:pPr lvl="1" algn="just">
                  <a:buFont typeface="Arial" panose="020B0604020202020204" pitchFamily="34" charset="0"/>
                  <a:buChar char="•"/>
                </a:pPr>
                <a:r>
                  <a:rPr lang="en-US" dirty="0"/>
                  <a:t>To </a:t>
                </a:r>
                <a:r>
                  <a:rPr lang="en-US" b="1" dirty="0"/>
                  <a:t>extend</a:t>
                </a:r>
                <a:r>
                  <a:rPr lang="en-US" dirty="0"/>
                  <a:t> the properties found on the sample (i.e. </a:t>
                </a:r>
                <a14:m>
                  <m:oMath xmlns:m="http://schemas.openxmlformats.org/officeDocument/2006/math">
                    <m:r>
                      <a:rPr lang="en-US" b="0" i="1" dirty="0" smtClean="0">
                        <a:latin typeface="Cambria Math" panose="02040503050406030204" pitchFamily="18" charset="0"/>
                      </a:rPr>
                      <m:t>𝑛</m:t>
                    </m:r>
                  </m:oMath>
                </a14:m>
                <a:r>
                  <a:rPr lang="en-US" dirty="0"/>
                  <a:t> data) to the total population</a:t>
                </a:r>
              </a:p>
              <a:p>
                <a:pPr lvl="1" algn="just">
                  <a:buFont typeface="Arial" panose="020B0604020202020204" pitchFamily="34" charset="0"/>
                  <a:buChar char="•"/>
                </a:pPr>
                <a:r>
                  <a:rPr lang="en-US" dirty="0"/>
                  <a:t>To </a:t>
                </a:r>
                <a:r>
                  <a:rPr lang="en-US" b="1" dirty="0"/>
                  <a:t>verify</a:t>
                </a:r>
                <a:r>
                  <a:rPr lang="en-US" dirty="0"/>
                  <a:t> the validity of these properties </a:t>
                </a:r>
              </a:p>
              <a:p>
                <a:pPr lvl="1" algn="just">
                  <a:buFont typeface="Arial" panose="020B0604020202020204" pitchFamily="34" charset="0"/>
                  <a:buChar char="•"/>
                </a:pPr>
                <a:r>
                  <a:rPr lang="en-US" dirty="0"/>
                  <a:t>To calculate the </a:t>
                </a:r>
                <a:r>
                  <a:rPr lang="en-US" b="1" dirty="0"/>
                  <a:t>error</a:t>
                </a:r>
                <a:r>
                  <a:rPr lang="en-US" dirty="0"/>
                  <a:t> committed by extending the properties of the sample to the entire population.</a:t>
                </a:r>
              </a:p>
              <a:p>
                <a:pPr marL="176213" lvl="1" indent="88900" algn="just">
                  <a:buNone/>
                </a:pPr>
                <a:r>
                  <a:rPr lang="en-US" sz="2000" dirty="0"/>
                  <a:t>In order to make the best calculations. </a:t>
                </a:r>
              </a:p>
              <a:p>
                <a:pPr algn="just">
                  <a:buFont typeface="Arial" panose="020B0604020202020204" pitchFamily="34" charset="0"/>
                  <a:buChar char="•"/>
                </a:pPr>
                <a:r>
                  <a:rPr lang="en-US" dirty="0"/>
                  <a:t>Our challenge will be to handle the </a:t>
                </a:r>
                <a:r>
                  <a:rPr lang="en-US" b="1" dirty="0"/>
                  <a:t>randomness</a:t>
                </a:r>
                <a:r>
                  <a:rPr lang="en-US" dirty="0"/>
                  <a:t> (or hazard) that comes with the selection of a sample from the population. This is called </a:t>
                </a:r>
                <a:r>
                  <a:rPr lang="en-US" b="1" dirty="0"/>
                  <a:t>modeling</a:t>
                </a:r>
                <a:r>
                  <a:rPr lang="en-US" dirty="0"/>
                  <a:t>. Modeling consists of using some mathematical tools in order to solve a concrete problem and obtain the best estimations. Simplifying </a:t>
                </a:r>
                <a:r>
                  <a:rPr lang="en-US" b="1" dirty="0"/>
                  <a:t>hypothesis</a:t>
                </a:r>
                <a:r>
                  <a:rPr lang="en-US" dirty="0"/>
                  <a:t> are generally made while modeling. A model is always false, it is only an approximation of reality.</a:t>
                </a:r>
              </a:p>
              <a:p>
                <a:pPr algn="just">
                  <a:buFont typeface="Arial" panose="020B0604020202020204" pitchFamily="34" charset="0"/>
                  <a:buChar char="•"/>
                </a:pPr>
                <a:r>
                  <a:rPr lang="en-US" dirty="0"/>
                  <a:t>Hazard is apprehended by </a:t>
                </a:r>
                <a:r>
                  <a:rPr lang="en-US" b="1" dirty="0"/>
                  <a:t>random variables</a:t>
                </a:r>
                <a:r>
                  <a:rPr lang="en-US" dirty="0"/>
                  <a:t>: each data </a:t>
                </a:r>
                <a14:m>
                  <m:oMath xmlns:m="http://schemas.openxmlformats.org/officeDocument/2006/math">
                    <m:sSub>
                      <m:sSubPr>
                        <m:ctrlPr>
                          <a:rPr lang="fr-FR"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US" dirty="0"/>
                  <a:t> (after sampling) is considered to be a realization </a:t>
                </a:r>
                <a14:m>
                  <m:oMath xmlns:m="http://schemas.openxmlformats.org/officeDocument/2006/math">
                    <m:sSub>
                      <m:sSubPr>
                        <m:ctrlPr>
                          <a:rPr lang="fr-FR" b="0" i="1" dirty="0" smtClean="0">
                            <a:latin typeface="Cambria Math" panose="02040503050406030204" pitchFamily="18" charset="0"/>
                          </a:rPr>
                        </m:ctrlPr>
                      </m:sSubPr>
                      <m:e>
                        <m:r>
                          <a:rPr lang="en-US" i="1" dirty="0">
                            <a:latin typeface="Cambria Math" panose="02040503050406030204" pitchFamily="18" charset="0"/>
                          </a:rPr>
                          <m:t>𝑋</m:t>
                        </m:r>
                      </m:e>
                      <m:sub>
                        <m:r>
                          <a:rPr lang="fr-FR" b="0" i="1" dirty="0" smtClean="0">
                            <a:latin typeface="Cambria Math" panose="02040503050406030204" pitchFamily="18" charset="0"/>
                          </a:rPr>
                          <m:t>𝑖</m:t>
                        </m:r>
                      </m:sub>
                    </m:sSub>
                    <m:r>
                      <a:rPr lang="fr-FR" b="0" i="1" dirty="0" smtClean="0">
                        <a:latin typeface="Cambria Math" panose="02040503050406030204" pitchFamily="18" charset="0"/>
                      </a:rPr>
                      <m:t>(</m:t>
                    </m:r>
                    <m:r>
                      <a:rPr lang="fr-FR" b="0" i="1" dirty="0" smtClean="0">
                        <a:latin typeface="Cambria Math" panose="02040503050406030204" pitchFamily="18" charset="0"/>
                      </a:rPr>
                      <m:t>𝜔</m:t>
                    </m:r>
                    <m:r>
                      <a:rPr lang="fr-FR" b="0" i="1" dirty="0" smtClean="0">
                        <a:latin typeface="Cambria Math" panose="02040503050406030204" pitchFamily="18" charset="0"/>
                      </a:rPr>
                      <m:t>)</m:t>
                    </m:r>
                  </m:oMath>
                </a14:m>
                <a:r>
                  <a:rPr lang="en-US" dirty="0"/>
                  <a:t> of a random variable </a:t>
                </a:r>
                <a14:m>
                  <m:oMath xmlns:m="http://schemas.openxmlformats.org/officeDocument/2006/math">
                    <m:r>
                      <a:rPr lang="en-US" i="1" dirty="0" smtClean="0">
                        <a:latin typeface="Cambria Math" panose="02040503050406030204" pitchFamily="18" charset="0"/>
                      </a:rPr>
                      <m:t>𝑋</m:t>
                    </m:r>
                  </m:oMath>
                </a14:m>
                <a:r>
                  <a:rPr lang="en-US" dirty="0"/>
                  <a:t> (before sampling, where the choice of the sample is modeled by </a:t>
                </a:r>
                <a14:m>
                  <m:oMath xmlns:m="http://schemas.openxmlformats.org/officeDocument/2006/math">
                    <m:r>
                      <a:rPr lang="fr-FR" i="1" dirty="0">
                        <a:latin typeface="Cambria Math" panose="02040503050406030204" pitchFamily="18" charset="0"/>
                      </a:rPr>
                      <m:t>𝜔</m:t>
                    </m:r>
                  </m:oMath>
                </a14:m>
                <a:r>
                  <a:rPr lang="en-US" dirty="0"/>
                  <a:t>) having a </a:t>
                </a:r>
                <a:r>
                  <a:rPr lang="en-US" b="1" dirty="0"/>
                  <a:t>probability distribution</a:t>
                </a:r>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ℙ</m:t>
                        </m:r>
                      </m:e>
                      <m:sub>
                        <m:r>
                          <a:rPr lang="en-US" i="1" dirty="0" smtClean="0">
                            <a:latin typeface="Cambria Math" panose="02040503050406030204" pitchFamily="18" charset="0"/>
                          </a:rPr>
                          <m:t>𝜃</m:t>
                        </m:r>
                      </m:sub>
                    </m:sSub>
                  </m:oMath>
                </a14:m>
                <a:r>
                  <a:rPr lang="en-US" dirty="0"/>
                  <a:t>.</a:t>
                </a:r>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482474" y="984069"/>
                <a:ext cx="11227052" cy="5555411"/>
              </a:xfrm>
              <a:blipFill>
                <a:blip r:embed="rId2"/>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4220350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1. Introduction to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555411"/>
              </a:xfrm>
            </p:spPr>
            <p:txBody>
              <a:bodyPr>
                <a:normAutofit/>
              </a:bodyPr>
              <a:lstStyle/>
              <a:p>
                <a:pPr algn="just">
                  <a:buFont typeface="Arial" panose="020B0604020202020204" pitchFamily="34" charset="0"/>
                  <a:buChar char="•"/>
                </a:pPr>
                <a:r>
                  <a:rPr lang="en-US" dirty="0"/>
                  <a:t>The choice of the </a:t>
                </a:r>
                <a:r>
                  <a:rPr lang="en-US" b="1" dirty="0"/>
                  <a:t>probabilistic model </a:t>
                </a:r>
                <a:r>
                  <a:rPr lang="en-US" dirty="0"/>
                  <a:t>depends on the nature of the studied phenomenon and the nature of the variables (qualitative vs. quantitative; discrete vs. continuous). The choice is not unique; in general several models can be used.</a:t>
                </a:r>
              </a:p>
              <a:p>
                <a:pPr algn="just">
                  <a:buFont typeface="Arial" panose="020B0604020202020204" pitchFamily="34" charset="0"/>
                  <a:buChar char="•"/>
                </a:pPr>
                <a:r>
                  <a:rPr lang="en-US" dirty="0"/>
                  <a:t>From the available data, information is extracted to estimate the probabilistic model. This problem is called an </a:t>
                </a:r>
                <a:r>
                  <a:rPr lang="en-US" b="1" dirty="0"/>
                  <a:t>adjustment</a:t>
                </a:r>
                <a:r>
                  <a:rPr lang="en-US" dirty="0"/>
                  <a:t> (or fitting) problem. </a:t>
                </a:r>
              </a:p>
              <a:p>
                <a:pPr algn="just">
                  <a:buFont typeface="Arial" panose="020B0604020202020204" pitchFamily="34" charset="0"/>
                  <a:buChar char="•"/>
                </a:pPr>
                <a:r>
                  <a:rPr lang="en-US" b="1" dirty="0"/>
                  <a:t>Example</a:t>
                </a:r>
                <a:r>
                  <a:rPr lang="en-US" dirty="0"/>
                  <a:t> </a:t>
                </a:r>
                <a:r>
                  <a:rPr lang="en-US" b="1" dirty="0"/>
                  <a:t>1</a:t>
                </a:r>
                <a:r>
                  <a:rPr lang="en-US" dirty="0"/>
                  <a:t>: A survey about a referendum  </a:t>
                </a:r>
              </a:p>
              <a:p>
                <a:pPr lvl="1" algn="just">
                  <a:buFont typeface="Arial" panose="020B0604020202020204" pitchFamily="34" charset="0"/>
                  <a:buChar char="•"/>
                </a:pPr>
                <a:r>
                  <a:rPr lang="en-US" dirty="0"/>
                  <a:t>A law project is subject to a referendum in France. </a:t>
                </a:r>
              </a:p>
              <a:p>
                <a:pPr lvl="1" algn="just">
                  <a:buFont typeface="Arial" panose="020B0604020202020204" pitchFamily="34" charset="0"/>
                  <a:buChar char="•"/>
                </a:pPr>
                <a:r>
                  <a:rPr lang="en-US" dirty="0"/>
                  <a:t>Prior to the referendum, </a:t>
                </a:r>
                <a:r>
                  <a:rPr lang="en-US" i="1" dirty="0"/>
                  <a:t>n</a:t>
                </a:r>
                <a:r>
                  <a:rPr lang="en-US" dirty="0"/>
                  <a:t> individuals are interviewed in the French population (i.e. sample)</a:t>
                </a:r>
              </a:p>
              <a:p>
                <a:pPr lvl="1" algn="just">
                  <a:buFont typeface="Arial" panose="020B0604020202020204" pitchFamily="34" charset="0"/>
                  <a:buChar char="•"/>
                </a:pPr>
                <a:r>
                  <a:rPr lang="en-US" dirty="0"/>
                  <a:t>We denote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m:t>
                        </m:r>
                      </m:sub>
                    </m:sSub>
                    <m:r>
                      <a:rPr lang="en-US" i="1" dirty="0">
                        <a:latin typeface="Cambria Math" panose="02040503050406030204" pitchFamily="18" charset="0"/>
                      </a:rPr>
                      <m:t>= 1</m:t>
                    </m:r>
                  </m:oMath>
                </a14:m>
                <a:r>
                  <a:rPr lang="en-US" dirty="0"/>
                  <a:t> when the </a:t>
                </a:r>
                <a:r>
                  <a:rPr lang="en-US" i="1" dirty="0" err="1"/>
                  <a:t>i-th</a:t>
                </a:r>
                <a:r>
                  <a:rPr lang="en-US" dirty="0"/>
                  <a:t> interviewed individual answers "</a:t>
                </a:r>
                <a:r>
                  <a:rPr lang="en-US" i="1" dirty="0"/>
                  <a:t>yes</a:t>
                </a:r>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r>
                      <a:rPr lang="en-US" i="1" dirty="0">
                        <a:latin typeface="Cambria Math" panose="02040503050406030204" pitchFamily="18" charset="0"/>
                      </a:rPr>
                      <m:t>=</m:t>
                    </m:r>
                    <m:r>
                      <a:rPr lang="fr-FR" b="0" i="1" dirty="0" smtClean="0">
                        <a:latin typeface="Cambria Math" panose="02040503050406030204" pitchFamily="18" charset="0"/>
                      </a:rPr>
                      <m:t>0</m:t>
                    </m:r>
                  </m:oMath>
                </a14:m>
                <a:r>
                  <a:rPr lang="en-US" dirty="0"/>
                  <a:t> when he answers "</a:t>
                </a:r>
                <a:r>
                  <a:rPr lang="en-US" i="1" dirty="0"/>
                  <a:t>no</a:t>
                </a:r>
                <a:r>
                  <a:rPr lang="en-US" dirty="0"/>
                  <a:t>“ </a:t>
                </a:r>
              </a:p>
              <a:p>
                <a:pPr lvl="1" algn="just">
                  <a:buFont typeface="Arial" panose="020B0604020202020204" pitchFamily="34" charset="0"/>
                  <a:buChar char="•"/>
                </a:pPr>
                <a:r>
                  <a:rPr lang="en-US" dirty="0"/>
                  <a:t>It is assumed that the respondents are randomly selected (for example, by random draw of telephone numbers). One can hence consider variables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fr-FR" b="0" i="1" dirty="0" smtClean="0">
                            <a:latin typeface="Cambria Math" panose="02040503050406030204" pitchFamily="18" charset="0"/>
                          </a:rPr>
                          <m:t>1</m:t>
                        </m:r>
                      </m:sub>
                    </m:sSub>
                    <m:r>
                      <a:rPr lang="fr-FR"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fr-FR" b="0" i="1" dirty="0" smtClean="0">
                            <a:latin typeface="Cambria Math" panose="02040503050406030204" pitchFamily="18" charset="0"/>
                          </a:rPr>
                          <m:t>𝑛</m:t>
                        </m:r>
                      </m:sub>
                    </m:sSub>
                  </m:oMath>
                </a14:m>
                <a:r>
                  <a:rPr lang="en-US" dirty="0"/>
                  <a:t> as independent and identically distributed (</a:t>
                </a:r>
                <a:r>
                  <a:rPr lang="en-US" i="1" dirty="0" err="1"/>
                  <a:t>iid</a:t>
                </a:r>
                <a:r>
                  <a:rPr lang="en-US" dirty="0"/>
                  <a:t>) that follow a Bernoulli distribution of unknown parameter </a:t>
                </a:r>
                <a14:m>
                  <m:oMath xmlns:m="http://schemas.openxmlformats.org/officeDocument/2006/math">
                    <m:r>
                      <a:rPr lang="fr-FR" b="0" i="1" smtClean="0">
                        <a:latin typeface="Cambria Math" panose="02040503050406030204" pitchFamily="18" charset="0"/>
                      </a:rPr>
                      <m:t>𝜃</m:t>
                    </m:r>
                    <m:r>
                      <a:rPr lang="fr-FR" b="0" i="1" smtClean="0">
                        <a:latin typeface="Cambria Math" panose="02040503050406030204" pitchFamily="18" charset="0"/>
                      </a:rPr>
                      <m:t>∈</m:t>
                    </m:r>
                    <m:r>
                      <m:rPr>
                        <m:nor/>
                      </m:rPr>
                      <a:rPr lang="en-US" dirty="0"/>
                      <m:t>[0; 1]</m:t>
                    </m:r>
                  </m:oMath>
                </a14:m>
                <a:r>
                  <a:rPr lang="en-US" dirty="0"/>
                  <a:t>. This parameter is the proportion of the French population who answers “</a:t>
                </a:r>
                <a:r>
                  <a:rPr lang="en-US" i="1" dirty="0"/>
                  <a:t>yes</a:t>
                </a:r>
                <a:r>
                  <a:rPr lang="en-US" dirty="0"/>
                  <a:t>” if the election was held the day the survey is conducted. </a:t>
                </a:r>
              </a:p>
              <a:p>
                <a:pPr lvl="1" algn="just">
                  <a:buFont typeface="Arial" panose="020B0604020202020204" pitchFamily="34" charset="0"/>
                  <a:buChar char="•"/>
                </a:pPr>
                <a:r>
                  <a:rPr lang="en-US" dirty="0"/>
                  <a:t>In view of the realizations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oMath>
                </a14:m>
                <a:r>
                  <a:rPr lang="fr-FR" dirty="0"/>
                  <a:t> (on the </a:t>
                </a:r>
                <a:r>
                  <a:rPr lang="fr-FR" dirty="0" err="1"/>
                  <a:t>sample</a:t>
                </a:r>
                <a:r>
                  <a:rPr lang="fr-FR" dirty="0"/>
                  <a:t>)</a:t>
                </a:r>
                <a:r>
                  <a:rPr lang="en-US" dirty="0"/>
                  <a:t>, we try to determine the value of </a:t>
                </a:r>
                <a14:m>
                  <m:oMath xmlns:m="http://schemas.openxmlformats.org/officeDocument/2006/math">
                    <m:r>
                      <a:rPr lang="en-US" i="1" dirty="0" smtClean="0">
                        <a:latin typeface="Cambria Math" panose="02040503050406030204" pitchFamily="18" charset="0"/>
                      </a:rPr>
                      <m:t>𝜃</m:t>
                    </m:r>
                  </m:oMath>
                </a14:m>
                <a:r>
                  <a:rPr lang="en-US" dirty="0"/>
                  <a:t> (i.e. estimate </a:t>
                </a:r>
                <a14:m>
                  <m:oMath xmlns:m="http://schemas.openxmlformats.org/officeDocument/2006/math">
                    <m:r>
                      <a:rPr lang="en-US" i="1" dirty="0" smtClean="0">
                        <a:latin typeface="Cambria Math" panose="02040503050406030204" pitchFamily="18" charset="0"/>
                      </a:rPr>
                      <m:t>𝜃</m:t>
                    </m:r>
                  </m:oMath>
                </a14:m>
                <a:r>
                  <a:rPr lang="en-US" dirty="0"/>
                  <a:t>) and we want to know if the project of law will be adopted (i.e. </a:t>
                </a:r>
                <a14:m>
                  <m:oMath xmlns:m="http://schemas.openxmlformats.org/officeDocument/2006/math">
                    <m:r>
                      <a:rPr lang="en-US" i="1" dirty="0">
                        <a:latin typeface="Cambria Math" panose="02040503050406030204" pitchFamily="18" charset="0"/>
                      </a:rPr>
                      <m:t>𝜃</m:t>
                    </m:r>
                    <m:r>
                      <a:rPr lang="fr-FR" b="0" i="1" dirty="0" smtClean="0">
                        <a:latin typeface="Cambria Math" panose="02040503050406030204" pitchFamily="18" charset="0"/>
                      </a:rPr>
                      <m:t>&gt;0.5</m:t>
                    </m:r>
                  </m:oMath>
                </a14:m>
                <a:r>
                  <a:rPr lang="fr-FR" dirty="0"/>
                  <a:t>). </a:t>
                </a:r>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555411"/>
              </a:xfrm>
              <a:blipFill>
                <a:blip r:embed="rId2"/>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3537394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2. Statistical modeling terminology</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lnSpcReduction="10000"/>
              </a:bodyPr>
              <a:lstStyle/>
              <a:p>
                <a:pPr marL="36900" indent="0" algn="just">
                  <a:buNone/>
                </a:pPr>
                <a:r>
                  <a:rPr lang="en-US" dirty="0"/>
                  <a:t>We present here the mathematical framework necessary to define rigorously the statistical problems considered in this chapter:  </a:t>
                </a:r>
              </a:p>
              <a:p>
                <a:pPr algn="just">
                  <a:buFont typeface="Arial" panose="020B0604020202020204" pitchFamily="34" charset="0"/>
                  <a:buChar char="•"/>
                </a:pPr>
                <a:r>
                  <a:rPr lang="en-US" b="1" dirty="0"/>
                  <a:t>Definition 1.1. Statistical</a:t>
                </a:r>
                <a:r>
                  <a:rPr lang="fr-FR" dirty="0"/>
                  <a:t> </a:t>
                </a:r>
                <a:r>
                  <a:rPr lang="fr-FR" b="1" dirty="0"/>
                  <a:t>model</a:t>
                </a:r>
              </a:p>
              <a:p>
                <a:pPr lvl="1" algn="just">
                  <a:buFont typeface="Arial" panose="020B0604020202020204" pitchFamily="34" charset="0"/>
                  <a:buChar char="•"/>
                </a:pPr>
                <a:r>
                  <a:rPr lang="en-US" dirty="0"/>
                  <a:t>A statistical model is the datum of a probabilistic space </a:t>
                </a:r>
                <a14:m>
                  <m:oMath xmlns:m="http://schemas.openxmlformats.org/officeDocument/2006/math">
                    <m:r>
                      <m:rPr>
                        <m:sty m:val="p"/>
                      </m:rPr>
                      <a:rPr lang="fr-FR" b="0" i="0" smtClean="0">
                        <a:latin typeface="Cambria Math" panose="02040503050406030204" pitchFamily="18" charset="0"/>
                      </a:rPr>
                      <m:t>Ω</m:t>
                    </m:r>
                  </m:oMath>
                </a14:m>
                <a:r>
                  <a:rPr lang="en-US" dirty="0"/>
                  <a:t> and a family of probability distributions </a:t>
                </a:r>
                <a14:m>
                  <m:oMath xmlns:m="http://schemas.openxmlformats.org/officeDocument/2006/math">
                    <m:sSub>
                      <m:sSubPr>
                        <m:ctrlPr>
                          <a:rPr lang="fr-FR" b="0" i="1" dirty="0" smtClean="0">
                            <a:latin typeface="Cambria Math" panose="02040503050406030204" pitchFamily="18" charset="0"/>
                          </a:rPr>
                        </m:ctrlPr>
                      </m:sSubPr>
                      <m:e>
                        <m:d>
                          <m:dPr>
                            <m:ctrlPr>
                              <a:rPr lang="fr-FR"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ℙ</m:t>
                                </m:r>
                              </m:e>
                              <m:sub>
                                <m:r>
                                  <a:rPr lang="en-US" i="1" dirty="0">
                                    <a:latin typeface="Cambria Math" panose="02040503050406030204" pitchFamily="18" charset="0"/>
                                  </a:rPr>
                                  <m:t>𝜃</m:t>
                                </m:r>
                              </m:sub>
                            </m:sSub>
                          </m:e>
                        </m:d>
                      </m:e>
                      <m:sub>
                        <m:r>
                          <a:rPr lang="fr-FR" b="0" i="1" dirty="0" smtClean="0">
                            <a:latin typeface="Cambria Math" panose="02040503050406030204" pitchFamily="18" charset="0"/>
                          </a:rPr>
                          <m:t>𝜃</m:t>
                        </m:r>
                        <m:r>
                          <a:rPr lang="fr-FR" b="0" i="1" dirty="0" smtClean="0">
                            <a:latin typeface="Cambria Math" panose="02040503050406030204" pitchFamily="18" charset="0"/>
                          </a:rPr>
                          <m:t>∈</m:t>
                        </m:r>
                        <m:r>
                          <m:rPr>
                            <m:sty m:val="p"/>
                          </m:rPr>
                          <a:rPr lang="fr-FR" b="0" i="0" dirty="0" smtClean="0">
                            <a:latin typeface="Cambria Math" panose="02040503050406030204" pitchFamily="18" charset="0"/>
                          </a:rPr>
                          <m:t>Θ</m:t>
                        </m:r>
                      </m:sub>
                    </m:sSub>
                  </m:oMath>
                </a14:m>
                <a:r>
                  <a:rPr lang="en-US" dirty="0"/>
                  <a:t>. The associated model is denoted </a:t>
                </a:r>
                <a14:m>
                  <m:oMath xmlns:m="http://schemas.openxmlformats.org/officeDocument/2006/math">
                    <m:sSub>
                      <m:sSubPr>
                        <m:ctrlPr>
                          <a:rPr lang="fr-FR" i="1" dirty="0">
                            <a:latin typeface="Cambria Math" panose="02040503050406030204" pitchFamily="18" charset="0"/>
                          </a:rPr>
                        </m:ctrlPr>
                      </m:sSubPr>
                      <m:e>
                        <m:r>
                          <a:rPr lang="fr-FR" b="0" i="1" dirty="0" smtClean="0">
                            <a:latin typeface="Cambria Math" panose="02040503050406030204" pitchFamily="18" charset="0"/>
                          </a:rPr>
                          <m:t>{</m:t>
                        </m:r>
                        <m:d>
                          <m:dPr>
                            <m:begChr m:val=""/>
                            <m:ctrlPr>
                              <a:rPr lang="fr-FR" i="1" dirty="0">
                                <a:latin typeface="Cambria Math" panose="02040503050406030204" pitchFamily="18" charset="0"/>
                              </a:rPr>
                            </m:ctrlPr>
                          </m:dPr>
                          <m:e>
                            <m:r>
                              <m:rPr>
                                <m:sty m:val="p"/>
                              </m:rPr>
                              <a:rPr lang="fr-FR" b="0" i="0" dirty="0" smtClean="0">
                                <a:latin typeface="Cambria Math" panose="02040503050406030204" pitchFamily="18" charset="0"/>
                              </a:rPr>
                              <m:t>Ω</m:t>
                            </m:r>
                            <m:r>
                              <a:rPr lang="fr-FR" b="0" i="1" dirty="0" smtClean="0">
                                <a:latin typeface="Cambria Math" panose="02040503050406030204" pitchFamily="18" charset="0"/>
                              </a:rPr>
                              <m:t>, </m:t>
                            </m:r>
                            <m:sSub>
                              <m:sSubPr>
                                <m:ctrlPr>
                                  <a:rPr lang="en-US" i="1" dirty="0">
                                    <a:latin typeface="Cambria Math" panose="02040503050406030204" pitchFamily="18" charset="0"/>
                                  </a:rPr>
                                </m:ctrlPr>
                              </m:sSubPr>
                              <m:e>
                                <m:r>
                                  <a:rPr lang="fr-FR" b="0" i="1"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ℙ</m:t>
                                </m:r>
                              </m:e>
                              <m:sub>
                                <m:r>
                                  <a:rPr lang="en-US" i="1" dirty="0">
                                    <a:latin typeface="Cambria Math" panose="02040503050406030204" pitchFamily="18" charset="0"/>
                                  </a:rPr>
                                  <m:t>𝜃</m:t>
                                </m:r>
                              </m:sub>
                            </m:sSub>
                          </m:e>
                        </m:d>
                      </m:e>
                      <m:sub>
                        <m:r>
                          <a:rPr lang="fr-FR" i="1" dirty="0">
                            <a:latin typeface="Cambria Math" panose="02040503050406030204" pitchFamily="18" charset="0"/>
                          </a:rPr>
                          <m:t>𝜃</m:t>
                        </m:r>
                        <m:r>
                          <a:rPr lang="fr-FR" i="1" dirty="0">
                            <a:latin typeface="Cambria Math" panose="02040503050406030204" pitchFamily="18" charset="0"/>
                          </a:rPr>
                          <m:t>∈</m:t>
                        </m:r>
                        <m:r>
                          <m:rPr>
                            <m:sty m:val="p"/>
                          </m:rPr>
                          <a:rPr lang="fr-FR" dirty="0">
                            <a:latin typeface="Cambria Math" panose="02040503050406030204" pitchFamily="18" charset="0"/>
                          </a:rPr>
                          <m:t>Θ</m:t>
                        </m:r>
                      </m:sub>
                    </m:sSub>
                    <m:r>
                      <a:rPr lang="fr-FR" b="0" i="1" dirty="0" smtClean="0">
                        <a:latin typeface="Cambria Math" panose="02040503050406030204" pitchFamily="18" charset="0"/>
                      </a:rPr>
                      <m:t>}</m:t>
                    </m:r>
                  </m:oMath>
                </a14:m>
                <a:r>
                  <a:rPr lang="fr-FR" dirty="0"/>
                  <a:t>.</a:t>
                </a:r>
              </a:p>
              <a:p>
                <a:pPr lvl="1" algn="just">
                  <a:buFont typeface="Arial" panose="020B0604020202020204" pitchFamily="34" charset="0"/>
                  <a:buChar char="•"/>
                </a:pPr>
                <a:r>
                  <a:rPr lang="en-US" dirty="0"/>
                  <a:t>If </a:t>
                </a:r>
                <a14:m>
                  <m:oMath xmlns:m="http://schemas.openxmlformats.org/officeDocument/2006/math">
                    <m:r>
                      <m:rPr>
                        <m:sty m:val="p"/>
                      </m:rPr>
                      <a:rPr lang="fr-FR" dirty="0">
                        <a:latin typeface="Cambria Math" panose="02040503050406030204" pitchFamily="18" charset="0"/>
                      </a:rPr>
                      <m:t>Θ</m:t>
                    </m:r>
                    <m:r>
                      <a:rPr lang="fr-FR" i="1" dirty="0">
                        <a:latin typeface="Cambria Math" panose="02040503050406030204" pitchFamily="18" charset="0"/>
                        <a:ea typeface="Cambria Math" panose="02040503050406030204" pitchFamily="18" charset="0"/>
                      </a:rPr>
                      <m:t>⊂</m:t>
                    </m:r>
                    <m:sSup>
                      <m:sSupPr>
                        <m:ctrlPr>
                          <a:rPr lang="fr-FR" b="0" i="1" dirty="0" smtClean="0">
                            <a:latin typeface="Cambria Math" panose="02040503050406030204" pitchFamily="18" charset="0"/>
                            <a:ea typeface="Cambria Math" panose="02040503050406030204" pitchFamily="18" charset="0"/>
                          </a:rPr>
                        </m:ctrlPr>
                      </m:sSupPr>
                      <m:e>
                        <m:r>
                          <a:rPr lang="fr-FR" b="0" i="1" dirty="0" smtClean="0">
                            <a:latin typeface="Cambria Math" panose="02040503050406030204" pitchFamily="18" charset="0"/>
                            <a:ea typeface="Cambria Math" panose="02040503050406030204" pitchFamily="18" charset="0"/>
                          </a:rPr>
                          <m:t>ℝ</m:t>
                        </m:r>
                      </m:e>
                      <m:sup>
                        <m:r>
                          <a:rPr lang="fr-FR" b="0" i="1" dirty="0" smtClean="0">
                            <a:latin typeface="Cambria Math" panose="02040503050406030204" pitchFamily="18" charset="0"/>
                            <a:ea typeface="Cambria Math" panose="02040503050406030204" pitchFamily="18" charset="0"/>
                          </a:rPr>
                          <m:t>𝑑</m:t>
                        </m:r>
                      </m:sup>
                    </m:sSup>
                  </m:oMath>
                </a14:m>
                <a:r>
                  <a:rPr lang="en-US" dirty="0"/>
                  <a:t> the model is said to be </a:t>
                </a:r>
                <a:r>
                  <a:rPr lang="en-US" b="1" dirty="0"/>
                  <a:t>parametric</a:t>
                </a:r>
                <a:r>
                  <a:rPr lang="en-US" dirty="0"/>
                  <a:t>, otherwise it is said to be </a:t>
                </a:r>
                <a:r>
                  <a:rPr lang="en-US" b="1" dirty="0"/>
                  <a:t>non-parametric</a:t>
                </a:r>
                <a:r>
                  <a:rPr lang="en-US" dirty="0"/>
                  <a:t>. </a:t>
                </a:r>
                <a14:m>
                  <m:oMath xmlns:m="http://schemas.openxmlformats.org/officeDocument/2006/math">
                    <m:r>
                      <a:rPr lang="en-US" i="1" dirty="0">
                        <a:latin typeface="Cambria Math" panose="02040503050406030204" pitchFamily="18" charset="0"/>
                      </a:rPr>
                      <m:t>𝜃</m:t>
                    </m:r>
                    <m:r>
                      <a:rPr lang="en-US" i="1" dirty="0">
                        <a:latin typeface="Cambria Math" panose="02040503050406030204" pitchFamily="18" charset="0"/>
                      </a:rPr>
                      <m:t> </m:t>
                    </m:r>
                  </m:oMath>
                </a14:m>
                <a:r>
                  <a:rPr lang="en-US" dirty="0"/>
                  <a:t>is the unknown parameter, but the set of all possible parameters </a:t>
                </a:r>
                <a14:m>
                  <m:oMath xmlns:m="http://schemas.openxmlformats.org/officeDocument/2006/math">
                    <m:r>
                      <m:rPr>
                        <m:sty m:val="p"/>
                      </m:rPr>
                      <a:rPr lang="fr-FR" dirty="0">
                        <a:latin typeface="Cambria Math" panose="02040503050406030204" pitchFamily="18" charset="0"/>
                      </a:rPr>
                      <m:t>Θ</m:t>
                    </m:r>
                    <m:r>
                      <a:rPr lang="fr-FR" i="1" dirty="0">
                        <a:latin typeface="Cambria Math" panose="02040503050406030204" pitchFamily="18" charset="0"/>
                      </a:rPr>
                      <m:t> </m:t>
                    </m:r>
                  </m:oMath>
                </a14:m>
                <a:r>
                  <a:rPr lang="en-US" dirty="0"/>
                  <a:t>is known. Generally </a:t>
                </a:r>
                <a14:m>
                  <m:oMath xmlns:m="http://schemas.openxmlformats.org/officeDocument/2006/math">
                    <m:r>
                      <m:rPr>
                        <m:sty m:val="p"/>
                      </m:rPr>
                      <a:rPr lang="fr-FR">
                        <a:latin typeface="Cambria Math" panose="02040503050406030204" pitchFamily="18" charset="0"/>
                      </a:rPr>
                      <m:t>Ω</m:t>
                    </m:r>
                    <m:r>
                      <a:rPr lang="fr-FR" b="0" i="1" smtClean="0">
                        <a:latin typeface="Cambria Math" panose="02040503050406030204" pitchFamily="18" charset="0"/>
                      </a:rPr>
                      <m:t>⊂</m:t>
                    </m:r>
                    <m:r>
                      <a:rPr lang="fr-FR" i="1" dirty="0">
                        <a:latin typeface="Cambria Math" panose="02040503050406030204" pitchFamily="18" charset="0"/>
                        <a:ea typeface="Cambria Math" panose="02040503050406030204" pitchFamily="18" charset="0"/>
                      </a:rPr>
                      <m:t>ℝ</m:t>
                    </m:r>
                  </m:oMath>
                </a14:m>
                <a:endParaRPr lang="fr-FR" dirty="0"/>
              </a:p>
              <a:p>
                <a:pPr algn="just">
                  <a:buFont typeface="Arial" panose="020B0604020202020204" pitchFamily="34" charset="0"/>
                  <a:buChar char="•"/>
                </a:pPr>
                <a:r>
                  <a:rPr lang="en-US" b="1" dirty="0"/>
                  <a:t>Definition 1.1. </a:t>
                </a:r>
                <a:r>
                  <a:rPr lang="fr-FR" b="1" dirty="0"/>
                  <a:t>Observation</a:t>
                </a:r>
              </a:p>
              <a:p>
                <a:pPr lvl="1" algn="just">
                  <a:buFont typeface="Arial" panose="020B0604020202020204" pitchFamily="34" charset="0"/>
                  <a:buChar char="•"/>
                </a:pPr>
                <a:r>
                  <a:rPr lang="en-US" dirty="0"/>
                  <a:t>An observation </a:t>
                </a:r>
                <a14:m>
                  <m:oMath xmlns:m="http://schemas.openxmlformats.org/officeDocument/2006/math">
                    <m:r>
                      <a:rPr lang="en-US" i="1" dirty="0" smtClean="0">
                        <a:latin typeface="Cambria Math" panose="02040503050406030204" pitchFamily="18" charset="0"/>
                      </a:rPr>
                      <m:t>𝑋</m:t>
                    </m:r>
                  </m:oMath>
                </a14:m>
                <a:r>
                  <a:rPr lang="en-US" dirty="0"/>
                  <a:t> is a random variable with values in </a:t>
                </a:r>
                <a14:m>
                  <m:oMath xmlns:m="http://schemas.openxmlformats.org/officeDocument/2006/math">
                    <m:r>
                      <m:rPr>
                        <m:sty m:val="p"/>
                      </m:rPr>
                      <a:rPr lang="fr-FR">
                        <a:latin typeface="Cambria Math" panose="02040503050406030204" pitchFamily="18" charset="0"/>
                      </a:rPr>
                      <m:t>Ω</m:t>
                    </m:r>
                  </m:oMath>
                </a14:m>
                <a:r>
                  <a:rPr lang="en-US" dirty="0"/>
                  <a:t> and whose distribution belongs to the family</a:t>
                </a:r>
                <a14:m>
                  <m:oMath xmlns:m="http://schemas.openxmlformats.org/officeDocument/2006/math">
                    <m:r>
                      <a:rPr lang="fr-FR" b="0" i="0" dirty="0" smtClean="0">
                        <a:latin typeface="Cambria Math" panose="02040503050406030204" pitchFamily="18" charset="0"/>
                      </a:rPr>
                      <m:t> </m:t>
                    </m:r>
                    <m:sSub>
                      <m:sSubPr>
                        <m:ctrlPr>
                          <a:rPr lang="fr-FR" i="1" dirty="0">
                            <a:latin typeface="Cambria Math" panose="02040503050406030204" pitchFamily="18" charset="0"/>
                          </a:rPr>
                        </m:ctrlPr>
                      </m:sSubPr>
                      <m:e>
                        <m:d>
                          <m:dPr>
                            <m:ctrlPr>
                              <a:rPr lang="fr-FR"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ℙ</m:t>
                                </m:r>
                              </m:e>
                              <m:sub>
                                <m:r>
                                  <a:rPr lang="en-US" i="1" dirty="0">
                                    <a:latin typeface="Cambria Math" panose="02040503050406030204" pitchFamily="18" charset="0"/>
                                  </a:rPr>
                                  <m:t>𝜃</m:t>
                                </m:r>
                              </m:sub>
                            </m:sSub>
                          </m:e>
                        </m:d>
                      </m:e>
                      <m:sub>
                        <m:r>
                          <a:rPr lang="fr-FR" i="1" dirty="0">
                            <a:latin typeface="Cambria Math" panose="02040503050406030204" pitchFamily="18" charset="0"/>
                          </a:rPr>
                          <m:t>𝜃</m:t>
                        </m:r>
                        <m:r>
                          <a:rPr lang="fr-FR" i="1" dirty="0">
                            <a:latin typeface="Cambria Math" panose="02040503050406030204" pitchFamily="18" charset="0"/>
                          </a:rPr>
                          <m:t>∈</m:t>
                        </m:r>
                        <m:r>
                          <m:rPr>
                            <m:sty m:val="p"/>
                          </m:rPr>
                          <a:rPr lang="fr-FR" dirty="0">
                            <a:latin typeface="Cambria Math" panose="02040503050406030204" pitchFamily="18" charset="0"/>
                          </a:rPr>
                          <m:t>Θ</m:t>
                        </m:r>
                      </m:sub>
                    </m:sSub>
                  </m:oMath>
                </a14:m>
                <a:endParaRPr lang="en-US" dirty="0"/>
              </a:p>
              <a:p>
                <a:pPr lvl="1" algn="just">
                  <a:buFont typeface="Arial" panose="020B0604020202020204" pitchFamily="34" charset="0"/>
                  <a:buChar char="•"/>
                </a:pPr>
                <a:r>
                  <a:rPr lang="en-US" dirty="0"/>
                  <a:t>Observations will generally have the structure of an </a:t>
                </a:r>
                <a:r>
                  <a:rPr lang="en-US" i="1" dirty="0"/>
                  <a:t>n-sample</a:t>
                </a:r>
                <a:endParaRPr lang="fr-FR" i="1" dirty="0"/>
              </a:p>
              <a:p>
                <a:pPr algn="just">
                  <a:buFont typeface="Arial" panose="020B0604020202020204" pitchFamily="34" charset="0"/>
                  <a:buChar char="•"/>
                </a:pPr>
                <a:r>
                  <a:rPr lang="en-US" b="1" dirty="0"/>
                  <a:t>Definition 1.1. </a:t>
                </a:r>
                <a:r>
                  <a:rPr lang="fr-FR" b="1" i="1" dirty="0"/>
                  <a:t>n-</a:t>
                </a:r>
                <a:r>
                  <a:rPr lang="fr-FR" b="1" i="1" dirty="0" err="1"/>
                  <a:t>sample</a:t>
                </a:r>
                <a:r>
                  <a:rPr lang="fr-FR" b="1" dirty="0"/>
                  <a:t> </a:t>
                </a:r>
              </a:p>
              <a:p>
                <a:pPr lvl="1" algn="just">
                  <a:buFont typeface="Arial" panose="020B0604020202020204" pitchFamily="34" charset="0"/>
                  <a:buChar char="•"/>
                </a:pPr>
                <a:r>
                  <a:rPr lang="en-US" dirty="0"/>
                  <a:t>Let </a:t>
                </a:r>
                <a14:m>
                  <m:oMath xmlns:m="http://schemas.openxmlformats.org/officeDocument/2006/math">
                    <m:r>
                      <a:rPr lang="en-US" i="1" dirty="0" smtClean="0">
                        <a:latin typeface="Cambria Math" panose="02040503050406030204" pitchFamily="18" charset="0"/>
                      </a:rPr>
                      <m:t>𝑋</m:t>
                    </m:r>
                  </m:oMath>
                </a14:m>
                <a:r>
                  <a:rPr lang="en-US" dirty="0"/>
                  <a:t> be a random variable with value in</a:t>
                </a:r>
                <a:r>
                  <a:rPr lang="fr-FR" dirty="0"/>
                  <a:t> </a:t>
                </a:r>
                <a14:m>
                  <m:oMath xmlns:m="http://schemas.openxmlformats.org/officeDocument/2006/math">
                    <m:r>
                      <m:rPr>
                        <m:sty m:val="p"/>
                      </m:rPr>
                      <a:rPr lang="fr-FR">
                        <a:latin typeface="Cambria Math" panose="02040503050406030204" pitchFamily="18" charset="0"/>
                      </a:rPr>
                      <m:t>Ω</m:t>
                    </m:r>
                  </m:oMath>
                </a14:m>
                <a:r>
                  <a:rPr lang="en-US" dirty="0"/>
                  <a:t>. An </a:t>
                </a:r>
                <a:r>
                  <a:rPr lang="en-US" i="1" dirty="0"/>
                  <a:t>n-sample</a:t>
                </a:r>
                <a:r>
                  <a:rPr lang="en-US" dirty="0"/>
                  <a:t> of </a:t>
                </a:r>
                <a14:m>
                  <m:oMath xmlns:m="http://schemas.openxmlformats.org/officeDocument/2006/math">
                    <m:r>
                      <a:rPr lang="en-US" i="1" dirty="0" smtClean="0">
                        <a:latin typeface="Cambria Math" panose="02040503050406030204" pitchFamily="18" charset="0"/>
                      </a:rPr>
                      <m:t>𝑋</m:t>
                    </m:r>
                  </m:oMath>
                </a14:m>
                <a:r>
                  <a:rPr lang="en-US" dirty="0"/>
                  <a:t> is a tuple of independent random variables </a:t>
                </a:r>
                <a14:m>
                  <m:oMath xmlns:m="http://schemas.openxmlformats.org/officeDocument/2006/math">
                    <m:sSub>
                      <m:sSubPr>
                        <m:ctrlPr>
                          <a:rPr lang="en-US" i="1" dirty="0">
                            <a:latin typeface="Cambria Math" panose="02040503050406030204" pitchFamily="18" charset="0"/>
                          </a:rPr>
                        </m:ctrlPr>
                      </m:sSubPr>
                      <m:e>
                        <m:r>
                          <a:rPr lang="fr-FR" b="0" i="1" dirty="0" smtClean="0">
                            <a:latin typeface="Cambria Math" panose="02040503050406030204" pitchFamily="18" charset="0"/>
                          </a:rPr>
                          <m:t>(</m:t>
                        </m:r>
                        <m:r>
                          <a:rPr lang="en-US" i="1" dirty="0">
                            <a:latin typeface="Cambria Math" panose="02040503050406030204" pitchFamily="18" charset="0"/>
                          </a:rPr>
                          <m:t>𝑋</m:t>
                        </m:r>
                      </m:e>
                      <m:sub>
                        <m:r>
                          <a:rPr lang="fr-FR" i="1" dirty="0">
                            <a:latin typeface="Cambria Math" panose="02040503050406030204" pitchFamily="18" charset="0"/>
                          </a:rPr>
                          <m:t>1</m:t>
                        </m:r>
                      </m:sub>
                    </m:sSub>
                    <m:r>
                      <a:rPr lang="fr-FR"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fr-FR" i="1" dirty="0">
                            <a:latin typeface="Cambria Math" panose="02040503050406030204" pitchFamily="18" charset="0"/>
                          </a:rPr>
                          <m:t>𝑛</m:t>
                        </m:r>
                      </m:sub>
                    </m:sSub>
                    <m:r>
                      <a:rPr lang="fr-FR" b="0" i="1" dirty="0" smtClean="0">
                        <a:latin typeface="Cambria Math" panose="02040503050406030204" pitchFamily="18" charset="0"/>
                      </a:rPr>
                      <m:t>)</m:t>
                    </m:r>
                  </m:oMath>
                </a14:m>
                <a:r>
                  <a:rPr lang="en-US" dirty="0"/>
                  <a:t> with the same distribution as </a:t>
                </a:r>
                <a14:m>
                  <m:oMath xmlns:m="http://schemas.openxmlformats.org/officeDocument/2006/math">
                    <m:r>
                      <a:rPr lang="en-US" i="1" dirty="0" smtClean="0">
                        <a:latin typeface="Cambria Math" panose="02040503050406030204" pitchFamily="18" charset="0"/>
                      </a:rPr>
                      <m:t>𝑋</m:t>
                    </m:r>
                  </m:oMath>
                </a14:m>
                <a:r>
                  <a:rPr lang="en-US" dirty="0"/>
                  <a:t>. One realization of this </a:t>
                </a:r>
                <a:r>
                  <a:rPr lang="en-US" i="1" dirty="0"/>
                  <a:t>n-sample</a:t>
                </a:r>
                <a:r>
                  <a:rPr lang="en-US" dirty="0"/>
                  <a:t> is a tuple of real numbers </a:t>
                </a:r>
                <a14:m>
                  <m:oMath xmlns:m="http://schemas.openxmlformats.org/officeDocument/2006/math">
                    <m:sSub>
                      <m:sSubPr>
                        <m:ctrlPr>
                          <a:rPr lang="en-US" i="1" dirty="0">
                            <a:latin typeface="Cambria Math" panose="02040503050406030204" pitchFamily="18" charset="0"/>
                          </a:rPr>
                        </m:ctrlPr>
                      </m:sSubPr>
                      <m:e>
                        <m:r>
                          <a:rPr lang="fr-FR" b="0" i="1" dirty="0" smtClean="0">
                            <a:latin typeface="Cambria Math" panose="02040503050406030204" pitchFamily="18" charset="0"/>
                          </a:rPr>
                          <m:t>(</m:t>
                        </m:r>
                        <m:r>
                          <a:rPr lang="fr-FR" b="0" i="1" dirty="0" smtClean="0">
                            <a:latin typeface="Cambria Math" panose="02040503050406030204" pitchFamily="18" charset="0"/>
                          </a:rPr>
                          <m:t>𝑥</m:t>
                        </m:r>
                      </m:e>
                      <m:sub>
                        <m:r>
                          <a:rPr lang="fr-FR" i="1" dirty="0">
                            <a:latin typeface="Cambria Math" panose="02040503050406030204" pitchFamily="18" charset="0"/>
                          </a:rPr>
                          <m:t>1</m:t>
                        </m:r>
                      </m:sub>
                    </m:sSub>
                    <m:r>
                      <a:rPr lang="fr-FR" i="1" dirty="0">
                        <a:latin typeface="Cambria Math" panose="02040503050406030204" pitchFamily="18" charset="0"/>
                      </a:rPr>
                      <m:t>…</m:t>
                    </m:r>
                    <m:sSub>
                      <m:sSubPr>
                        <m:ctrlPr>
                          <a:rPr lang="en-US" i="1" dirty="0">
                            <a:latin typeface="Cambria Math" panose="02040503050406030204" pitchFamily="18" charset="0"/>
                          </a:rPr>
                        </m:ctrlPr>
                      </m:sSubPr>
                      <m:e>
                        <m:r>
                          <a:rPr lang="fr-FR" b="0" i="1" dirty="0" smtClean="0">
                            <a:latin typeface="Cambria Math" panose="02040503050406030204" pitchFamily="18" charset="0"/>
                          </a:rPr>
                          <m:t>𝑥</m:t>
                        </m:r>
                      </m:e>
                      <m:sub>
                        <m:r>
                          <a:rPr lang="fr-FR" i="1" dirty="0">
                            <a:latin typeface="Cambria Math" panose="02040503050406030204" pitchFamily="18" charset="0"/>
                          </a:rPr>
                          <m:t>𝑛</m:t>
                        </m:r>
                      </m:sub>
                    </m:sSub>
                  </m:oMath>
                </a14:m>
                <a:r>
                  <a:rPr lang="en-US" dirty="0"/>
                  <a:t>) where </a:t>
                </a:r>
                <a14:m>
                  <m:oMath xmlns:m="http://schemas.openxmlformats.org/officeDocument/2006/math">
                    <m:sSub>
                      <m:sSubPr>
                        <m:ctrlPr>
                          <a:rPr lang="fr-FR" i="1" dirty="0">
                            <a:latin typeface="Cambria Math" panose="02040503050406030204" pitchFamily="18" charset="0"/>
                          </a:rPr>
                        </m:ctrlPr>
                      </m:sSubPr>
                      <m:e>
                        <m:r>
                          <a:rPr lang="en-US" i="1" dirty="0">
                            <a:latin typeface="Cambria Math" panose="02040503050406030204" pitchFamily="18" charset="0"/>
                          </a:rPr>
                          <m:t>𝑋</m:t>
                        </m:r>
                      </m:e>
                      <m:sub>
                        <m:r>
                          <a:rPr lang="fr-FR" i="1" dirty="0">
                            <a:latin typeface="Cambria Math" panose="02040503050406030204" pitchFamily="18" charset="0"/>
                          </a:rPr>
                          <m:t>𝑖</m:t>
                        </m:r>
                      </m:sub>
                    </m:sSub>
                    <m:r>
                      <a:rPr lang="fr-FR" i="1" dirty="0">
                        <a:latin typeface="Cambria Math" panose="02040503050406030204" pitchFamily="18" charset="0"/>
                      </a:rPr>
                      <m:t>(</m:t>
                    </m:r>
                    <m:r>
                      <a:rPr lang="fr-FR" i="1" dirty="0">
                        <a:latin typeface="Cambria Math" panose="02040503050406030204" pitchFamily="18" charset="0"/>
                      </a:rPr>
                      <m:t>𝜔</m:t>
                    </m:r>
                    <m:r>
                      <a:rPr lang="fr-FR" i="1" dirty="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𝑖</m:t>
                        </m:r>
                      </m:sub>
                    </m:sSub>
                  </m:oMath>
                </a14:m>
                <a:r>
                  <a:rPr lang="en-US" dirty="0"/>
                  <a:t> with </a:t>
                </a:r>
                <a14:m>
                  <m:oMath xmlns:m="http://schemas.openxmlformats.org/officeDocument/2006/math">
                    <m:r>
                      <a:rPr lang="fr-FR" i="1" dirty="0">
                        <a:latin typeface="Cambria Math" panose="02040503050406030204" pitchFamily="18" charset="0"/>
                      </a:rPr>
                      <m:t>𝜔</m:t>
                    </m:r>
                  </m:oMath>
                </a14:m>
                <a:r>
                  <a:rPr lang="en-US" dirty="0"/>
                  <a:t> belonging to the set on which </a:t>
                </a:r>
                <a14:m>
                  <m:oMath xmlns:m="http://schemas.openxmlformats.org/officeDocument/2006/math">
                    <m:r>
                      <a:rPr lang="en-US" i="1" dirty="0" smtClean="0">
                        <a:latin typeface="Cambria Math" panose="02040503050406030204" pitchFamily="18" charset="0"/>
                      </a:rPr>
                      <m:t>𝑋</m:t>
                    </m:r>
                  </m:oMath>
                </a14:m>
                <a:r>
                  <a:rPr lang="en-US" dirty="0"/>
                  <a:t> is defined</a:t>
                </a:r>
              </a:p>
              <a:p>
                <a:pPr algn="just">
                  <a:buFont typeface="Arial" panose="020B0604020202020204" pitchFamily="34" charset="0"/>
                  <a:buChar char="•"/>
                </a:pPr>
                <a:r>
                  <a:rPr lang="en-US" b="1" dirty="0"/>
                  <a:t>Application</a:t>
                </a:r>
                <a:r>
                  <a:rPr lang="en-US" dirty="0"/>
                  <a:t> : In example 1.1. the realizations have values in </a:t>
                </a:r>
                <a14:m>
                  <m:oMath xmlns:m="http://schemas.openxmlformats.org/officeDocument/2006/math">
                    <m:r>
                      <m:rPr>
                        <m:sty m:val="p"/>
                      </m:rPr>
                      <a:rPr lang="fr-FR">
                        <a:latin typeface="Cambria Math" panose="02040503050406030204" pitchFamily="18" charset="0"/>
                      </a:rPr>
                      <m:t>Ω</m:t>
                    </m:r>
                    <m:r>
                      <a:rPr lang="fr-FR" b="0" i="0" smtClean="0">
                        <a:latin typeface="Cambria Math" panose="02040503050406030204" pitchFamily="18" charset="0"/>
                      </a:rPr>
                      <m:t>=</m:t>
                    </m:r>
                    <m:sSup>
                      <m:sSupPr>
                        <m:ctrlPr>
                          <a:rPr lang="fr-FR" b="0" i="1" smtClean="0">
                            <a:latin typeface="Cambria Math" panose="02040503050406030204" pitchFamily="18" charset="0"/>
                          </a:rPr>
                        </m:ctrlPr>
                      </m:sSupPr>
                      <m:e>
                        <m:d>
                          <m:dPr>
                            <m:begChr m:val="{"/>
                            <m:endChr m:val="}"/>
                            <m:ctrlPr>
                              <a:rPr lang="fr-FR" b="0" i="1" smtClean="0">
                                <a:latin typeface="Cambria Math" panose="02040503050406030204" pitchFamily="18" charset="0"/>
                              </a:rPr>
                            </m:ctrlPr>
                          </m:dPr>
                          <m:e>
                            <m:r>
                              <a:rPr lang="fr-FR" b="0" i="0" smtClean="0">
                                <a:latin typeface="Cambria Math" panose="02040503050406030204" pitchFamily="18" charset="0"/>
                              </a:rPr>
                              <m:t>0,1</m:t>
                            </m:r>
                          </m:e>
                        </m:d>
                      </m:e>
                      <m:sup>
                        <m:r>
                          <a:rPr lang="fr-FR" b="0" i="1" smtClean="0">
                            <a:latin typeface="Cambria Math" panose="02040503050406030204" pitchFamily="18" charset="0"/>
                          </a:rPr>
                          <m:t>𝑛</m:t>
                        </m:r>
                      </m:sup>
                    </m:sSup>
                  </m:oMath>
                </a14:m>
                <a:r>
                  <a:rPr lang="fr-FR" dirty="0"/>
                  <a:t>; </a:t>
                </a:r>
                <a14:m>
                  <m:oMath xmlns:m="http://schemas.openxmlformats.org/officeDocument/2006/math">
                    <m:r>
                      <m:rPr>
                        <m:sty m:val="p"/>
                      </m:rPr>
                      <a:rPr lang="fr-FR" dirty="0">
                        <a:latin typeface="Cambria Math" panose="02040503050406030204" pitchFamily="18" charset="0"/>
                      </a:rPr>
                      <m:t>Θ</m:t>
                    </m:r>
                    <m:r>
                      <a:rPr lang="fr-FR" b="0" i="0" dirty="0" smtClean="0">
                        <a:latin typeface="Cambria Math" panose="02040503050406030204" pitchFamily="18" charset="0"/>
                      </a:rPr>
                      <m:t>=[0,1]</m:t>
                    </m:r>
                  </m:oMath>
                </a14:m>
                <a:r>
                  <a:rPr lang="fr-FR" dirty="0"/>
                  <a:t>, </a:t>
                </a:r>
                <a:r>
                  <a:rPr lang="en-US" dirty="0"/>
                  <a:t>the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ℙ</m:t>
                        </m:r>
                      </m:e>
                      <m:sub>
                        <m:r>
                          <a:rPr lang="en-US" i="1">
                            <a:latin typeface="Cambria Math" panose="02040503050406030204" pitchFamily="18" charset="0"/>
                          </a:rPr>
                          <m:t>𝜃</m:t>
                        </m:r>
                      </m:sub>
                    </m:sSub>
                  </m:oMath>
                </a14:m>
                <a:r>
                  <a:rPr lang="en-US" dirty="0"/>
                  <a:t> is that of the n-sample of Bernoulli distribution with parameter </a:t>
                </a:r>
                <a14:m>
                  <m:oMath xmlns:m="http://schemas.openxmlformats.org/officeDocument/2006/math">
                    <m:r>
                      <a:rPr lang="en-US" i="1">
                        <a:latin typeface="Cambria Math" panose="02040503050406030204" pitchFamily="18" charset="0"/>
                      </a:rPr>
                      <m:t>𝜃</m:t>
                    </m:r>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ℙ</m:t>
                        </m:r>
                      </m:e>
                      <m:sub>
                        <m:r>
                          <a:rPr lang="en-US" i="1" dirty="0">
                            <a:latin typeface="Cambria Math" panose="02040503050406030204" pitchFamily="18" charset="0"/>
                          </a:rPr>
                          <m:t>𝜃</m:t>
                        </m:r>
                      </m:sub>
                    </m:sSub>
                    <m:r>
                      <a:rPr lang="fr-FR" b="0" i="1" dirty="0" smtClean="0">
                        <a:latin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ℬ</m:t>
                    </m:r>
                    <m:sSup>
                      <m:sSupPr>
                        <m:ctrlPr>
                          <a:rPr lang="fr-FR" b="0" i="1" dirty="0" smtClean="0">
                            <a:latin typeface="Cambria Math" panose="02040503050406030204" pitchFamily="18" charset="0"/>
                            <a:ea typeface="Cambria Math" panose="02040503050406030204" pitchFamily="18" charset="0"/>
                          </a:rPr>
                        </m:ctrlPr>
                      </m:sSupPr>
                      <m:e>
                        <m:d>
                          <m:dPr>
                            <m:ctrlPr>
                              <a:rPr lang="fr-FR" b="0" i="1" dirty="0" smtClean="0">
                                <a:latin typeface="Cambria Math" panose="02040503050406030204" pitchFamily="18" charset="0"/>
                                <a:ea typeface="Cambria Math" panose="02040503050406030204" pitchFamily="18" charset="0"/>
                              </a:rPr>
                            </m:ctrlPr>
                          </m:dPr>
                          <m:e>
                            <m:r>
                              <a:rPr lang="fr-FR" b="0" i="1" dirty="0" smtClean="0">
                                <a:latin typeface="Cambria Math" panose="02040503050406030204" pitchFamily="18" charset="0"/>
                                <a:ea typeface="Cambria Math" panose="02040503050406030204" pitchFamily="18" charset="0"/>
                              </a:rPr>
                              <m:t>𝜃</m:t>
                            </m:r>
                          </m:e>
                        </m:d>
                      </m:e>
                      <m:sup>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𝑛</m:t>
                        </m:r>
                      </m:sup>
                    </m:sSup>
                  </m:oMath>
                </a14:m>
                <a:r>
                  <a:rPr lang="en-US" dirty="0"/>
                  <a:t>)</a:t>
                </a:r>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2"/>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864930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a:bodyPr>
              <a:lstStyle/>
              <a:p>
                <a:pPr algn="just">
                  <a:buFont typeface="Arial" panose="020B0604020202020204" pitchFamily="34" charset="0"/>
                  <a:buChar char="•"/>
                </a:pPr>
                <a:r>
                  <a:rPr lang="en-US" dirty="0"/>
                  <a:t>We analyze next how a sample (of elements taken randomly) from a population behaves. </a:t>
                </a:r>
              </a:p>
              <a:p>
                <a:pPr algn="just">
                  <a:buFont typeface="Arial" panose="020B0604020202020204" pitchFamily="34" charset="0"/>
                  <a:buChar char="•"/>
                </a:pPr>
                <a:r>
                  <a:rPr lang="en-US" dirty="0"/>
                  <a:t>In the parametric case, we restrict our study of the distribution of </a:t>
                </a:r>
                <a14:m>
                  <m:oMath xmlns:m="http://schemas.openxmlformats.org/officeDocument/2006/math">
                    <m:r>
                      <a:rPr lang="en-US" i="1" dirty="0" smtClean="0">
                        <a:latin typeface="Cambria Math" panose="02040503050406030204" pitchFamily="18" charset="0"/>
                      </a:rPr>
                      <m:t>𝑋</m:t>
                    </m:r>
                  </m:oMath>
                </a14:m>
                <a:r>
                  <a:rPr lang="en-US" dirty="0"/>
                  <a:t> to a family of probability distributions (for example, binomial, Poisson, normal, Exponential, etc.). This family of distributions is fixed, chosen according to the modeling context, but its or its parameters are generally unknown. We denote by </a:t>
                </a:r>
                <a14:m>
                  <m:oMath xmlns:m="http://schemas.openxmlformats.org/officeDocument/2006/math">
                    <m:r>
                      <a:rPr lang="fr-FR" b="0" i="1" smtClean="0">
                        <a:latin typeface="Cambria Math" panose="02040503050406030204" pitchFamily="18" charset="0"/>
                      </a:rPr>
                      <m:t>𝜃</m:t>
                    </m:r>
                  </m:oMath>
                </a14:m>
                <a:r>
                  <a:rPr lang="en-US" dirty="0"/>
                  <a:t> the unknown parameters.</a:t>
                </a:r>
              </a:p>
              <a:p>
                <a:pPr marL="36900" indent="0" algn="just">
                  <a:buNone/>
                </a:pPr>
                <a:r>
                  <a:rPr lang="fr-FR" b="1" dirty="0"/>
                  <a:t>3.1. Probability distributions : </a:t>
                </a:r>
              </a:p>
              <a:p>
                <a:pPr marL="36900" indent="0" algn="just">
                  <a:buNone/>
                </a:pPr>
                <a:r>
                  <a:rPr lang="en-US" dirty="0"/>
                  <a:t>Probability distributions can be generally divided into two classes : </a:t>
                </a:r>
              </a:p>
              <a:p>
                <a:pPr algn="just">
                  <a:buFont typeface="Arial" panose="020B0604020202020204" pitchFamily="34" charset="0"/>
                  <a:buChar char="•"/>
                </a:pPr>
                <a:r>
                  <a:rPr lang="en-US" b="1" dirty="0"/>
                  <a:t>Discrete probability distribution</a:t>
                </a:r>
                <a:r>
                  <a:rPr lang="en-US" dirty="0"/>
                  <a:t> (applicable to the scenarios where the set of possible outcomes is discrete, such as a coin toss or a roll of dice) can be encoded by a discrete list of the probabilities of the outcomes, known as a probability mass function. Discrete probability distribution include mainly </a:t>
                </a:r>
                <a:r>
                  <a:rPr lang="en-US" dirty="0" err="1"/>
                  <a:t>Bernouilli</a:t>
                </a:r>
                <a:r>
                  <a:rPr lang="en-US" dirty="0"/>
                  <a:t>, Geometric, Binomial and Poisson distributions. </a:t>
                </a:r>
              </a:p>
              <a:p>
                <a:pPr algn="just">
                  <a:buFont typeface="Arial" panose="020B0604020202020204" pitchFamily="34" charset="0"/>
                  <a:buChar char="•"/>
                </a:pPr>
                <a:r>
                  <a:rPr lang="en-US" b="1" dirty="0"/>
                  <a:t>Continuous probability distribution</a:t>
                </a:r>
                <a:r>
                  <a:rPr lang="en-US" dirty="0"/>
                  <a:t> (applicable to the scenarios where the set of possible outcomes can take on values in a continuous range (e.g. real numbers), such as the temperature on a given day) is typically described by probability density functions (with the probability of any individual outcome actually being 0). Continuous probability distribution include mainly Uniform, Normal (i.e. Gaussian), exponential, beta and Gamma distributions. </a:t>
                </a:r>
                <a:endParaRPr lang="fr-FR" dirty="0"/>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2"/>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055353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a:bodyPr>
              <a:lstStyle/>
              <a:p>
                <a:pPr marL="36900" indent="0" algn="just">
                  <a:buNone/>
                </a:pPr>
                <a:r>
                  <a:rPr lang="en-US" b="1" dirty="0"/>
                  <a:t>3.1.1. Bernoulli distribution :</a:t>
                </a:r>
              </a:p>
              <a:p>
                <a:pPr algn="just">
                  <a:buFont typeface="Arial" panose="020B0604020202020204" pitchFamily="34" charset="0"/>
                  <a:buChar char="•"/>
                </a:pPr>
                <a:r>
                  <a:rPr lang="en-US" dirty="0"/>
                  <a:t>Binary distribution : models variables which take two values (e.g. 1 or 0)  </a:t>
                </a:r>
              </a:p>
              <a:p>
                <a:pPr algn="just">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𝑋</m:t>
                    </m:r>
                  </m:oMath>
                </a14:m>
                <a:r>
                  <a:rPr lang="en-US" dirty="0"/>
                  <a:t> models the occurrence (or non-occurrence) of an event of probability </a:t>
                </a:r>
                <a14:m>
                  <m:oMath xmlns:m="http://schemas.openxmlformats.org/officeDocument/2006/math">
                    <m:r>
                      <a:rPr lang="fr-FR" b="0" i="0" dirty="0" smtClean="0">
                        <a:latin typeface="Cambria Math" panose="02040503050406030204" pitchFamily="18" charset="0"/>
                      </a:rPr>
                      <m:t>"</m:t>
                    </m:r>
                    <m:r>
                      <a:rPr lang="en-US" i="1" dirty="0" smtClean="0">
                        <a:latin typeface="Cambria Math" panose="02040503050406030204" pitchFamily="18" charset="0"/>
                      </a:rPr>
                      <m:t>𝑝</m:t>
                    </m:r>
                    <m:r>
                      <a:rPr lang="fr-FR" b="0" i="1" dirty="0" smtClean="0">
                        <a:latin typeface="Cambria Math" panose="02040503050406030204" pitchFamily="18" charset="0"/>
                      </a:rPr>
                      <m:t>“</m:t>
                    </m:r>
                  </m:oMath>
                </a14:m>
                <a:r>
                  <a:rPr lang="en-US" dirty="0"/>
                  <a:t> (respectively </a:t>
                </a:r>
                <a14:m>
                  <m:oMath xmlns:m="http://schemas.openxmlformats.org/officeDocument/2006/math">
                    <m:r>
                      <a:rPr lang="fr-FR" dirty="0">
                        <a:latin typeface="Cambria Math" panose="02040503050406030204" pitchFamily="18" charset="0"/>
                      </a:rPr>
                      <m:t>"</m:t>
                    </m:r>
                    <m:r>
                      <a:rPr lang="fr-FR" b="0" i="1" dirty="0" smtClean="0">
                        <a:latin typeface="Cambria Math" panose="02040503050406030204" pitchFamily="18" charset="0"/>
                      </a:rPr>
                      <m:t>1−</m:t>
                    </m:r>
                    <m:r>
                      <a:rPr lang="en-US" i="1" dirty="0">
                        <a:latin typeface="Cambria Math" panose="02040503050406030204" pitchFamily="18" charset="0"/>
                      </a:rPr>
                      <m:t>𝑝</m:t>
                    </m:r>
                    <m:r>
                      <a:rPr lang="fr-FR" i="1" dirty="0">
                        <a:latin typeface="Cambria Math" panose="02040503050406030204" pitchFamily="18" charset="0"/>
                      </a:rPr>
                      <m:t>“</m:t>
                    </m:r>
                  </m:oMath>
                </a14:m>
                <a:r>
                  <a:rPr lang="en-US" dirty="0"/>
                  <a:t>)</a:t>
                </a:r>
              </a:p>
              <a:p>
                <a:pPr marL="36900" indent="0" algn="just">
                  <a:spcBef>
                    <a:spcPts val="1800"/>
                  </a:spcBef>
                  <a:buNone/>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ℙ</m:t>
                          </m:r>
                        </m:e>
                        <m:sub>
                          <m:r>
                            <a:rPr lang="fr-FR" b="0" i="1" dirty="0" smtClean="0">
                              <a:solidFill>
                                <a:schemeClr val="tx1"/>
                              </a:solidFill>
                              <a:latin typeface="Cambria Math" panose="02040503050406030204" pitchFamily="18" charset="0"/>
                              <a:ea typeface="Cambria Math" panose="02040503050406030204" pitchFamily="18" charset="0"/>
                            </a:rPr>
                            <m:t>𝜃</m:t>
                          </m:r>
                          <m:r>
                            <a:rPr lang="fr-FR" b="0" i="1" dirty="0" smtClean="0">
                              <a:solidFill>
                                <a:schemeClr val="tx1"/>
                              </a:solidFill>
                              <a:latin typeface="Cambria Math" panose="02040503050406030204" pitchFamily="18" charset="0"/>
                              <a:ea typeface="Cambria Math" panose="02040503050406030204" pitchFamily="18" charset="0"/>
                            </a:rPr>
                            <m:t>=</m:t>
                          </m:r>
                          <m:r>
                            <a:rPr lang="fr-FR" b="0" i="1" dirty="0" smtClean="0">
                              <a:solidFill>
                                <a:schemeClr val="tx1"/>
                              </a:solidFill>
                              <a:latin typeface="Cambria Math" panose="02040503050406030204" pitchFamily="18" charset="0"/>
                              <a:ea typeface="Cambria Math" panose="02040503050406030204" pitchFamily="18" charset="0"/>
                            </a:rPr>
                            <m:t>𝑝</m:t>
                          </m:r>
                        </m:sub>
                      </m:sSub>
                      <m:d>
                        <m:dPr>
                          <m:ctrlPr>
                            <a:rPr lang="fr-FR" b="0" i="1" dirty="0" smtClean="0">
                              <a:latin typeface="Cambria Math" panose="02040503050406030204" pitchFamily="18" charset="0"/>
                              <a:ea typeface="Cambria Math" panose="02040503050406030204" pitchFamily="18" charset="0"/>
                            </a:rPr>
                          </m:ctrlPr>
                        </m:dPr>
                        <m:e>
                          <m:r>
                            <a:rPr lang="fr-FR" b="0" i="1" dirty="0" smtClean="0">
                              <a:latin typeface="Cambria Math" panose="02040503050406030204" pitchFamily="18" charset="0"/>
                              <a:ea typeface="Cambria Math" panose="02040503050406030204" pitchFamily="18" charset="0"/>
                            </a:rPr>
                            <m:t>𝑋</m:t>
                          </m:r>
                          <m:r>
                            <a:rPr lang="fr-FR" b="0" i="1" dirty="0" smtClean="0">
                              <a:latin typeface="Cambria Math" panose="02040503050406030204" pitchFamily="18" charset="0"/>
                              <a:ea typeface="Cambria Math" panose="02040503050406030204" pitchFamily="18" charset="0"/>
                            </a:rPr>
                            <m:t>=1</m:t>
                          </m:r>
                        </m:e>
                      </m:d>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𝑝</m:t>
                      </m:r>
                      <m:r>
                        <a:rPr lang="fr-FR" b="0" i="1" dirty="0" smtClean="0">
                          <a:latin typeface="Cambria Math" panose="02040503050406030204" pitchFamily="18" charset="0"/>
                          <a:ea typeface="Cambria Math" panose="02040503050406030204" pitchFamily="18" charset="0"/>
                        </a:rPr>
                        <m:t> </m:t>
                      </m:r>
                    </m:oMath>
                  </m:oMathPara>
                </a14:m>
                <a:endParaRPr lang="fr-FR" b="0" i="1" dirty="0">
                  <a:latin typeface="Cambria Math" panose="02040503050406030204" pitchFamily="18" charset="0"/>
                  <a:ea typeface="Cambria Math" panose="02040503050406030204" pitchFamily="18" charset="0"/>
                </a:endParaRPr>
              </a:p>
              <a:p>
                <a:pPr marL="36900" indent="0" algn="just">
                  <a:buNone/>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ℙ</m:t>
                          </m:r>
                        </m:e>
                        <m:sub>
                          <m:r>
                            <a:rPr lang="fr-FR" i="1" dirty="0" smtClean="0">
                              <a:solidFill>
                                <a:schemeClr val="tx1"/>
                              </a:solidFill>
                              <a:latin typeface="Cambria Math" panose="02040503050406030204" pitchFamily="18" charset="0"/>
                              <a:ea typeface="Cambria Math" panose="02040503050406030204" pitchFamily="18" charset="0"/>
                            </a:rPr>
                            <m:t>𝜃</m:t>
                          </m:r>
                          <m:r>
                            <a:rPr lang="fr-FR" i="1" dirty="0" smtClean="0">
                              <a:solidFill>
                                <a:schemeClr val="tx1"/>
                              </a:solidFill>
                              <a:latin typeface="Cambria Math" panose="02040503050406030204" pitchFamily="18" charset="0"/>
                              <a:ea typeface="Cambria Math" panose="02040503050406030204" pitchFamily="18" charset="0"/>
                            </a:rPr>
                            <m:t>=</m:t>
                          </m:r>
                          <m:r>
                            <a:rPr lang="fr-FR" b="0" i="1" dirty="0" smtClean="0">
                              <a:solidFill>
                                <a:schemeClr val="tx1"/>
                              </a:solidFill>
                              <a:latin typeface="Cambria Math" panose="02040503050406030204" pitchFamily="18" charset="0"/>
                              <a:ea typeface="Cambria Math" panose="02040503050406030204" pitchFamily="18" charset="0"/>
                            </a:rPr>
                            <m:t>𝑝</m:t>
                          </m:r>
                        </m:sub>
                      </m:sSub>
                      <m:d>
                        <m:dPr>
                          <m:ctrlPr>
                            <a:rPr lang="fr-FR" i="1" dirty="0">
                              <a:latin typeface="Cambria Math" panose="02040503050406030204" pitchFamily="18" charset="0"/>
                              <a:ea typeface="Cambria Math" panose="02040503050406030204" pitchFamily="18" charset="0"/>
                            </a:rPr>
                          </m:ctrlPr>
                        </m:dPr>
                        <m:e>
                          <m:r>
                            <a:rPr lang="fr-FR" i="1" dirty="0">
                              <a:latin typeface="Cambria Math" panose="02040503050406030204" pitchFamily="18" charset="0"/>
                              <a:ea typeface="Cambria Math" panose="02040503050406030204" pitchFamily="18" charset="0"/>
                            </a:rPr>
                            <m:t>𝑋</m:t>
                          </m:r>
                          <m:r>
                            <a:rPr lang="fr-FR" i="1" dirty="0">
                              <a:latin typeface="Cambria Math" panose="02040503050406030204" pitchFamily="18" charset="0"/>
                              <a:ea typeface="Cambria Math" panose="02040503050406030204" pitchFamily="18" charset="0"/>
                            </a:rPr>
                            <m:t>=0</m:t>
                          </m:r>
                        </m:e>
                      </m:d>
                      <m:r>
                        <a:rPr lang="fr-FR" i="1" dirty="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1−</m:t>
                      </m:r>
                      <m:r>
                        <a:rPr lang="fr-FR" i="1" dirty="0">
                          <a:latin typeface="Cambria Math" panose="02040503050406030204" pitchFamily="18" charset="0"/>
                          <a:ea typeface="Cambria Math" panose="02040503050406030204" pitchFamily="18" charset="0"/>
                        </a:rPr>
                        <m:t>𝑝</m:t>
                      </m:r>
                    </m:oMath>
                  </m:oMathPara>
                </a14:m>
                <a:endParaRPr lang="en-US" dirty="0"/>
              </a:p>
              <a:p>
                <a:pPr algn="just">
                  <a:buFont typeface="Arial" panose="020B0604020202020204" pitchFamily="34" charset="0"/>
                  <a:buChar char="•"/>
                </a:pPr>
                <a:r>
                  <a:rPr lang="en-US" dirty="0"/>
                  <a:t>Here </a:t>
                </a:r>
                <a14:m>
                  <m:oMath xmlns:m="http://schemas.openxmlformats.org/officeDocument/2006/math">
                    <m:r>
                      <a:rPr lang="en-US" i="1" dirty="0" smtClean="0">
                        <a:latin typeface="Cambria Math" panose="02040503050406030204" pitchFamily="18" charset="0"/>
                      </a:rPr>
                      <m:t>𝜃</m:t>
                    </m:r>
                    <m:r>
                      <a:rPr lang="fr-FR" b="0" i="1" dirty="0" smtClean="0">
                        <a:latin typeface="Cambria Math" panose="02040503050406030204" pitchFamily="18" charset="0"/>
                      </a:rPr>
                      <m:t>=</m:t>
                    </m:r>
                    <m:r>
                      <a:rPr lang="fr-FR" b="0" i="1" dirty="0" smtClean="0">
                        <a:latin typeface="Cambria Math" panose="02040503050406030204" pitchFamily="18" charset="0"/>
                      </a:rPr>
                      <m:t>𝑝</m:t>
                    </m:r>
                  </m:oMath>
                </a14:m>
                <a:endParaRPr lang="en-US" dirty="0"/>
              </a:p>
              <a:p>
                <a:pPr algn="just">
                  <a:buFont typeface="Arial" panose="020B0604020202020204" pitchFamily="34" charset="0"/>
                  <a:buChar char="•"/>
                </a:pPr>
                <a:r>
                  <a:rPr lang="en-US" dirty="0"/>
                  <a:t>Example : Bernoulli distribution can model events like “A = a person is ill”, “A= a person has voted yes” etc. </a:t>
                </a:r>
                <a14:m>
                  <m:oMath xmlns:m="http://schemas.openxmlformats.org/officeDocument/2006/math">
                    <m:r>
                      <a:rPr lang="en-US" i="1" dirty="0" smtClean="0">
                        <a:latin typeface="Cambria Math" panose="02040503050406030204" pitchFamily="18" charset="0"/>
                      </a:rPr>
                      <m:t>𝑋</m:t>
                    </m:r>
                    <m:r>
                      <a:rPr lang="fr-FR" b="0" i="1" dirty="0" smtClean="0">
                        <a:latin typeface="Cambria Math" panose="02040503050406030204" pitchFamily="18" charset="0"/>
                      </a:rPr>
                      <m:t>=1</m:t>
                    </m:r>
                  </m:oMath>
                </a14:m>
                <a:r>
                  <a:rPr lang="en-US" dirty="0"/>
                  <a:t> if the event A is realized and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=0</m:t>
                    </m:r>
                  </m:oMath>
                </a14:m>
                <a:r>
                  <a:rPr lang="en-US" dirty="0"/>
                  <a:t> otherwise.</a:t>
                </a:r>
              </a:p>
              <a:p>
                <a:pPr algn="just">
                  <a:buFont typeface="Arial" panose="020B0604020202020204" pitchFamily="34" charset="0"/>
                  <a:buChar char="•"/>
                </a:pPr>
                <a:r>
                  <a:rPr lang="en-US" dirty="0"/>
                  <a:t>For Bernoulli distribution we have : </a:t>
                </a:r>
              </a:p>
              <a:p>
                <a:pPr marL="36900" indent="0" algn="ctr">
                  <a:buNone/>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𝔼</m:t>
                          </m:r>
                        </m:e>
                        <m:sub>
                          <m:r>
                            <a:rPr lang="fr-FR" b="0" i="1" smtClean="0">
                              <a:latin typeface="Cambria Math" panose="02040503050406030204" pitchFamily="18" charset="0"/>
                              <a:ea typeface="Cambria Math" panose="02040503050406030204" pitchFamily="18" charset="0"/>
                            </a:rPr>
                            <m:t>𝑝</m:t>
                          </m:r>
                        </m:sub>
                      </m:sSub>
                      <m:d>
                        <m:dPr>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𝑋</m:t>
                          </m:r>
                        </m:e>
                      </m:d>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𝑝</m:t>
                      </m:r>
                      <m:r>
                        <a:rPr lang="fr-FR" b="0" i="1" smtClean="0">
                          <a:latin typeface="Cambria Math" panose="02040503050406030204" pitchFamily="18" charset="0"/>
                          <a:ea typeface="Cambria Math" panose="02040503050406030204" pitchFamily="18" charset="0"/>
                        </a:rPr>
                        <m:t> </m:t>
                      </m:r>
                    </m:oMath>
                  </m:oMathPara>
                </a14:m>
                <a:endParaRPr lang="fr-FR" b="0" dirty="0">
                  <a:ea typeface="Cambria Math" panose="02040503050406030204" pitchFamily="18" charset="0"/>
                </a:endParaRPr>
              </a:p>
              <a:p>
                <a:pPr marL="36900" indent="0" algn="ctr">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𝑉𝑎𝑟</m:t>
                      </m:r>
                      <m:d>
                        <m:dPr>
                          <m:ctrlPr>
                            <a:rPr lang="fr-FR" b="0" i="1" smtClean="0">
                              <a:latin typeface="Cambria Math" panose="02040503050406030204" pitchFamily="18" charset="0"/>
                            </a:rPr>
                          </m:ctrlPr>
                        </m:dPr>
                        <m:e>
                          <m:r>
                            <a:rPr lang="fr-FR" b="0" i="1" smtClean="0">
                              <a:latin typeface="Cambria Math" panose="02040503050406030204" pitchFamily="18" charset="0"/>
                            </a:rPr>
                            <m:t>𝑋</m:t>
                          </m:r>
                        </m:e>
                      </m:d>
                      <m:r>
                        <a:rPr lang="fr-FR" b="0" i="1" smtClean="0">
                          <a:latin typeface="Cambria Math" panose="02040503050406030204" pitchFamily="18" charset="0"/>
                        </a:rPr>
                        <m:t>=</m:t>
                      </m:r>
                      <m:r>
                        <a:rPr lang="fr-FR" b="0" i="1" smtClean="0">
                          <a:latin typeface="Cambria Math" panose="02040503050406030204" pitchFamily="18" charset="0"/>
                        </a:rPr>
                        <m:t>𝑝</m:t>
                      </m:r>
                      <m:r>
                        <a:rPr lang="fr-FR" b="0" i="1" smtClean="0">
                          <a:latin typeface="Cambria Math" panose="02040503050406030204" pitchFamily="18" charset="0"/>
                        </a:rPr>
                        <m:t>(1−</m:t>
                      </m:r>
                      <m:r>
                        <a:rPr lang="fr-FR" b="0" i="1" smtClean="0">
                          <a:latin typeface="Cambria Math" panose="02040503050406030204" pitchFamily="18" charset="0"/>
                        </a:rPr>
                        <m:t>𝑝</m:t>
                      </m:r>
                      <m:r>
                        <a:rPr lang="fr-FR" b="0" i="1" smtClean="0">
                          <a:latin typeface="Cambria Math" panose="02040503050406030204" pitchFamily="18" charset="0"/>
                        </a:rPr>
                        <m:t>)</m:t>
                      </m:r>
                    </m:oMath>
                  </m:oMathPara>
                </a14:m>
                <a:endParaRPr lang="en-US" dirty="0"/>
              </a:p>
              <a:p>
                <a:pPr algn="just">
                  <a:buFont typeface="Arial" panose="020B0604020202020204" pitchFamily="34" charset="0"/>
                  <a:buChar char="•"/>
                </a:pPr>
                <a:r>
                  <a:rPr lang="en-US" dirty="0"/>
                  <a:t>Note : Bernoulli distribution can be seen as a special case of the binomial distribution for n=1. </a:t>
                </a:r>
              </a:p>
              <a:p>
                <a:pPr marL="36900" indent="0" algn="just">
                  <a:buNone/>
                </a:pPr>
                <a:endParaRPr lang="en-US" b="1" dirty="0"/>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3"/>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869389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a:bodyPr>
              <a:lstStyle/>
              <a:p>
                <a:pPr marL="36900" indent="0" algn="just">
                  <a:buNone/>
                </a:pPr>
                <a:r>
                  <a:rPr lang="en-US" b="1" dirty="0"/>
                  <a:t>3.1.2. Geometric distribution :</a:t>
                </a:r>
              </a:p>
              <a:p>
                <a:pPr algn="just">
                  <a:buFont typeface="Arial" panose="020B0604020202020204" pitchFamily="34" charset="0"/>
                  <a:buChar char="•"/>
                </a:pPr>
                <a:r>
                  <a:rPr lang="en-US" dirty="0">
                    <a:effectLst/>
                  </a:rPr>
                  <a:t>Gives the probability that the first occurrence of success requires </a:t>
                </a:r>
                <a:r>
                  <a:rPr lang="en-US" i="1" dirty="0">
                    <a:effectLst/>
                  </a:rPr>
                  <a:t>k</a:t>
                </a:r>
                <a:r>
                  <a:rPr lang="en-US" dirty="0">
                    <a:effectLst/>
                  </a:rPr>
                  <a:t> independent trials, each with success probability </a:t>
                </a:r>
                <a:r>
                  <a:rPr lang="en-US" i="1" dirty="0">
                    <a:effectLst/>
                  </a:rPr>
                  <a:t>p</a:t>
                </a:r>
                <a:endParaRPr lang="en-US" dirty="0"/>
              </a:p>
              <a:p>
                <a:pPr algn="just">
                  <a:buFont typeface="Arial" panose="020B0604020202020204" pitchFamily="34" charset="0"/>
                  <a:buChar char="•"/>
                </a:pPr>
                <a14:m>
                  <m:oMath xmlns:m="http://schemas.openxmlformats.org/officeDocument/2006/math">
                    <m:r>
                      <a:rPr lang="en-US" i="1" dirty="0">
                        <a:latin typeface="Cambria Math" panose="02040503050406030204" pitchFamily="18" charset="0"/>
                      </a:rPr>
                      <m:t>𝑋</m:t>
                    </m:r>
                  </m:oMath>
                </a14:m>
                <a:r>
                  <a:rPr lang="en-US" dirty="0"/>
                  <a:t> models the first moment where the event A occurs in a series of successive experiments. </a:t>
                </a:r>
                <a:endParaRPr lang="fr-FR" i="1" dirty="0">
                  <a:latin typeface="Cambria Math" panose="02040503050406030204" pitchFamily="18" charset="0"/>
                </a:endParaRPr>
              </a:p>
              <a:p>
                <a:pPr algn="just">
                  <a:buFont typeface="Arial" panose="020B0604020202020204" pitchFamily="34" charset="0"/>
                  <a:buChar char="•"/>
                </a:pPr>
                <a14:m>
                  <m:oMath xmlns:m="http://schemas.openxmlformats.org/officeDocument/2006/math">
                    <m:r>
                      <a:rPr lang="fr-FR" i="1" dirty="0" smtClean="0">
                        <a:latin typeface="Cambria Math" panose="02040503050406030204" pitchFamily="18" charset="0"/>
                      </a:rPr>
                      <m:t>𝑋</m:t>
                    </m:r>
                  </m:oMath>
                </a14:m>
                <a:r>
                  <a:rPr lang="en-US" dirty="0"/>
                  <a:t> takes its values in </a:t>
                </a:r>
                <a14:m>
                  <m:oMath xmlns:m="http://schemas.openxmlformats.org/officeDocument/2006/math">
                    <m:r>
                      <a:rPr lang="en-US" i="1" smtClean="0">
                        <a:latin typeface="Cambria Math" panose="02040503050406030204" pitchFamily="18" charset="0"/>
                        <a:ea typeface="Cambria Math" panose="02040503050406030204" pitchFamily="18" charset="0"/>
                      </a:rPr>
                      <m:t>ℕ</m:t>
                    </m:r>
                  </m:oMath>
                </a14:m>
                <a:r>
                  <a:rPr lang="en-US" dirty="0"/>
                  <a:t>. </a:t>
                </a:r>
              </a:p>
              <a:p>
                <a:pPr algn="just">
                  <a:spcAft>
                    <a:spcPts val="1200"/>
                  </a:spcAft>
                  <a:buFont typeface="Arial" panose="020B0604020202020204" pitchFamily="34" charset="0"/>
                  <a:buChar char="•"/>
                </a:pPr>
                <a:r>
                  <a:rPr lang="en-US" dirty="0"/>
                  <a:t>For a Geometric distribution we have (probability mass function) : </a:t>
                </a:r>
              </a:p>
              <a:p>
                <a:pPr marL="36900" indent="0" algn="just">
                  <a:spcBef>
                    <a:spcPts val="1800"/>
                  </a:spcBef>
                  <a:buNone/>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ℙ</m:t>
                          </m:r>
                        </m:e>
                        <m:sub>
                          <m:r>
                            <a:rPr lang="fr-FR" b="0" i="1" dirty="0" smtClean="0">
                              <a:solidFill>
                                <a:schemeClr val="tx1"/>
                              </a:solidFill>
                              <a:latin typeface="Cambria Math" panose="02040503050406030204" pitchFamily="18" charset="0"/>
                              <a:ea typeface="Cambria Math" panose="02040503050406030204" pitchFamily="18" charset="0"/>
                            </a:rPr>
                            <m:t>𝑝</m:t>
                          </m:r>
                        </m:sub>
                      </m:sSub>
                      <m:d>
                        <m:dPr>
                          <m:ctrlPr>
                            <a:rPr lang="fr-FR" b="0" i="1" dirty="0" smtClean="0">
                              <a:latin typeface="Cambria Math" panose="02040503050406030204" pitchFamily="18" charset="0"/>
                              <a:ea typeface="Cambria Math" panose="02040503050406030204" pitchFamily="18" charset="0"/>
                            </a:rPr>
                          </m:ctrlPr>
                        </m:dPr>
                        <m:e>
                          <m:r>
                            <a:rPr lang="fr-FR" b="0" i="1" dirty="0" smtClean="0">
                              <a:latin typeface="Cambria Math" panose="02040503050406030204" pitchFamily="18" charset="0"/>
                              <a:ea typeface="Cambria Math" panose="02040503050406030204" pitchFamily="18" charset="0"/>
                            </a:rPr>
                            <m:t>𝑋</m:t>
                          </m:r>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𝑘</m:t>
                          </m:r>
                        </m:e>
                      </m:d>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𝑝</m:t>
                      </m:r>
                      <m:r>
                        <a:rPr lang="fr-FR" b="0" i="1" dirty="0" smtClean="0">
                          <a:latin typeface="Cambria Math" panose="02040503050406030204" pitchFamily="18" charset="0"/>
                          <a:ea typeface="Cambria Math" panose="02040503050406030204" pitchFamily="18" charset="0"/>
                        </a:rPr>
                        <m:t> </m:t>
                      </m:r>
                      <m:sSup>
                        <m:sSupPr>
                          <m:ctrlPr>
                            <a:rPr lang="fr-FR" b="0" i="1" dirty="0" smtClean="0">
                              <a:latin typeface="Cambria Math" panose="02040503050406030204" pitchFamily="18" charset="0"/>
                              <a:ea typeface="Cambria Math" panose="02040503050406030204" pitchFamily="18" charset="0"/>
                            </a:rPr>
                          </m:ctrlPr>
                        </m:sSupPr>
                        <m:e>
                          <m:d>
                            <m:dPr>
                              <m:ctrlPr>
                                <a:rPr lang="fr-FR" b="0" i="1" dirty="0" smtClean="0">
                                  <a:latin typeface="Cambria Math" panose="02040503050406030204" pitchFamily="18" charset="0"/>
                                  <a:ea typeface="Cambria Math" panose="02040503050406030204" pitchFamily="18" charset="0"/>
                                </a:rPr>
                              </m:ctrlPr>
                            </m:dPr>
                            <m:e>
                              <m:r>
                                <a:rPr lang="fr-FR" b="0" i="1" dirty="0" smtClean="0">
                                  <a:latin typeface="Cambria Math" panose="02040503050406030204" pitchFamily="18" charset="0"/>
                                  <a:ea typeface="Cambria Math" panose="02040503050406030204" pitchFamily="18" charset="0"/>
                                </a:rPr>
                                <m:t>1−</m:t>
                              </m:r>
                              <m:r>
                                <a:rPr lang="fr-FR" b="0" i="1" dirty="0" smtClean="0">
                                  <a:latin typeface="Cambria Math" panose="02040503050406030204" pitchFamily="18" charset="0"/>
                                  <a:ea typeface="Cambria Math" panose="02040503050406030204" pitchFamily="18" charset="0"/>
                                </a:rPr>
                                <m:t>𝑝</m:t>
                              </m:r>
                            </m:e>
                          </m:d>
                        </m:e>
                        <m:sup>
                          <m:r>
                            <a:rPr lang="fr-FR" b="0" i="1" dirty="0" smtClean="0">
                              <a:latin typeface="Cambria Math" panose="02040503050406030204" pitchFamily="18" charset="0"/>
                              <a:ea typeface="Cambria Math" panose="02040503050406030204" pitchFamily="18" charset="0"/>
                            </a:rPr>
                            <m:t>𝑘</m:t>
                          </m:r>
                          <m:r>
                            <a:rPr lang="fr-FR" b="0" i="1" dirty="0" smtClean="0">
                              <a:latin typeface="Cambria Math" panose="02040503050406030204" pitchFamily="18" charset="0"/>
                              <a:ea typeface="Cambria Math" panose="02040503050406030204" pitchFamily="18" charset="0"/>
                            </a:rPr>
                            <m:t>−1</m:t>
                          </m:r>
                        </m:sup>
                      </m:sSup>
                    </m:oMath>
                  </m:oMathPara>
                </a14:m>
                <a:endParaRPr lang="fr-FR" b="0" i="1" dirty="0">
                  <a:latin typeface="Cambria Math" panose="02040503050406030204" pitchFamily="18" charset="0"/>
                  <a:ea typeface="Cambria Math" panose="02040503050406030204" pitchFamily="18" charset="0"/>
                </a:endParaRPr>
              </a:p>
              <a:p>
                <a:pPr algn="just">
                  <a:buFont typeface="Arial" panose="020B0604020202020204" pitchFamily="34" charset="0"/>
                  <a:buChar char="•"/>
                </a:pPr>
                <a:r>
                  <a:rPr lang="en-US" dirty="0"/>
                  <a:t>Here </a:t>
                </a:r>
                <a14:m>
                  <m:oMath xmlns:m="http://schemas.openxmlformats.org/officeDocument/2006/math">
                    <m:r>
                      <a:rPr lang="en-US" i="1" dirty="0">
                        <a:latin typeface="Cambria Math" panose="02040503050406030204" pitchFamily="18" charset="0"/>
                      </a:rPr>
                      <m:t>𝜃</m:t>
                    </m:r>
                    <m:r>
                      <a:rPr lang="fr-FR" i="1" dirty="0">
                        <a:latin typeface="Cambria Math" panose="02040503050406030204" pitchFamily="18" charset="0"/>
                      </a:rPr>
                      <m:t>=</m:t>
                    </m:r>
                    <m:r>
                      <a:rPr lang="fr-FR" i="1" dirty="0">
                        <a:latin typeface="Cambria Math" panose="02040503050406030204" pitchFamily="18" charset="0"/>
                      </a:rPr>
                      <m:t>𝑝</m:t>
                    </m:r>
                  </m:oMath>
                </a14:m>
                <a:endParaRPr lang="en-US" dirty="0"/>
              </a:p>
              <a:p>
                <a:pPr algn="just">
                  <a:buFont typeface="Arial" panose="020B0604020202020204" pitchFamily="34" charset="0"/>
                  <a:buChar char="•"/>
                </a:pPr>
                <a:r>
                  <a:rPr lang="en-US" dirty="0"/>
                  <a:t>Example : </a:t>
                </a:r>
                <a:r>
                  <a:rPr lang="en-US" dirty="0">
                    <a:ln>
                      <a:solidFill>
                        <a:prstClr val="white">
                          <a:lumMod val="75000"/>
                          <a:lumOff val="25000"/>
                          <a:alpha val="10000"/>
                        </a:prstClr>
                      </a:solidFill>
                    </a:ln>
                    <a:solidFill>
                      <a:srgbClr val="212123"/>
                    </a:solidFill>
                    <a:effectLst>
                      <a:outerShdw blurRad="9525" dist="25400" dir="14640000" algn="tl" rotWithShape="0">
                        <a:prstClr val="white">
                          <a:alpha val="30000"/>
                        </a:prstClr>
                      </a:outerShdw>
                    </a:effectLst>
                  </a:rPr>
                  <a:t>Geometric</a:t>
                </a:r>
                <a:r>
                  <a:rPr lang="en-US" dirty="0"/>
                  <a:t> distribution can model events like “the first day a person gets ill”, “the first time a person has voted for a given political party over the last 4 ballots).</a:t>
                </a:r>
              </a:p>
              <a:p>
                <a:pPr algn="just">
                  <a:buFont typeface="Arial" panose="020B0604020202020204" pitchFamily="34" charset="0"/>
                  <a:buChar char="•"/>
                </a:pPr>
                <a:r>
                  <a:rPr lang="en-US" dirty="0"/>
                  <a:t>For Geometric distribution we have : </a:t>
                </a:r>
              </a:p>
              <a:p>
                <a:pPr marL="36900" indent="0" algn="ctr">
                  <a:buNone/>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𝔼</m:t>
                          </m:r>
                        </m:e>
                        <m:sub>
                          <m:r>
                            <a:rPr lang="fr-FR" b="0" i="1" smtClean="0">
                              <a:latin typeface="Cambria Math" panose="02040503050406030204" pitchFamily="18" charset="0"/>
                              <a:ea typeface="Cambria Math" panose="02040503050406030204" pitchFamily="18" charset="0"/>
                            </a:rPr>
                            <m:t>𝑝</m:t>
                          </m:r>
                        </m:sub>
                      </m:sSub>
                      <m:d>
                        <m:dPr>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𝑋</m:t>
                          </m:r>
                        </m:e>
                      </m:d>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𝑝</m:t>
                      </m:r>
                      <m:r>
                        <a:rPr lang="fr-FR" b="0" i="1" smtClean="0">
                          <a:latin typeface="Cambria Math" panose="02040503050406030204" pitchFamily="18" charset="0"/>
                          <a:ea typeface="Cambria Math" panose="02040503050406030204" pitchFamily="18" charset="0"/>
                        </a:rPr>
                        <m:t> </m:t>
                      </m:r>
                    </m:oMath>
                  </m:oMathPara>
                </a14:m>
                <a:endParaRPr lang="fr-FR" b="0" dirty="0">
                  <a:ea typeface="Cambria Math" panose="02040503050406030204" pitchFamily="18" charset="0"/>
                </a:endParaRPr>
              </a:p>
              <a:p>
                <a:pPr marL="36900" indent="0" algn="ctr">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𝑉𝑎𝑟</m:t>
                      </m:r>
                      <m:d>
                        <m:dPr>
                          <m:ctrlPr>
                            <a:rPr lang="fr-FR" b="0" i="1" smtClean="0">
                              <a:latin typeface="Cambria Math" panose="02040503050406030204" pitchFamily="18" charset="0"/>
                            </a:rPr>
                          </m:ctrlPr>
                        </m:dPr>
                        <m:e>
                          <m:r>
                            <a:rPr lang="fr-FR" b="0" i="1" smtClean="0">
                              <a:latin typeface="Cambria Math" panose="02040503050406030204" pitchFamily="18" charset="0"/>
                            </a:rPr>
                            <m:t>𝑋</m:t>
                          </m:r>
                        </m:e>
                      </m:d>
                      <m:r>
                        <a:rPr lang="fr-FR" b="0" i="1" smtClean="0">
                          <a:latin typeface="Cambria Math" panose="02040503050406030204" pitchFamily="18" charset="0"/>
                        </a:rPr>
                        <m:t>=(1−</m:t>
                      </m:r>
                      <m:r>
                        <a:rPr lang="fr-FR" b="0" i="1" smtClean="0">
                          <a:latin typeface="Cambria Math" panose="02040503050406030204" pitchFamily="18" charset="0"/>
                        </a:rPr>
                        <m:t>𝑝</m:t>
                      </m:r>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a:rPr lang="fr-FR" b="0" i="1" smtClean="0">
                              <a:latin typeface="Cambria Math" panose="02040503050406030204" pitchFamily="18" charset="0"/>
                            </a:rPr>
                            <m:t>𝑝</m:t>
                          </m:r>
                        </m:e>
                        <m:sup>
                          <m:r>
                            <a:rPr lang="fr-FR" b="0" i="1" smtClean="0">
                              <a:latin typeface="Cambria Math" panose="02040503050406030204" pitchFamily="18" charset="0"/>
                            </a:rPr>
                            <m:t>2</m:t>
                          </m:r>
                        </m:sup>
                      </m:sSup>
                    </m:oMath>
                  </m:oMathPara>
                </a14:m>
                <a:endParaRPr lang="en-US" dirty="0"/>
              </a:p>
              <a:p>
                <a:pPr algn="just">
                  <a:buFont typeface="Arial" panose="020B0604020202020204" pitchFamily="34" charset="0"/>
                  <a:buChar char="•"/>
                </a:pPr>
                <a:endParaRPr lang="en-US" dirty="0"/>
              </a:p>
              <a:p>
                <a:pPr marL="36900" indent="0" algn="just">
                  <a:buNone/>
                </a:pPr>
                <a:endParaRPr lang="en-US" b="1" dirty="0"/>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3"/>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833040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lnSpcReduction="10000"/>
              </a:bodyPr>
              <a:lstStyle/>
              <a:p>
                <a:pPr marL="36900" indent="0" algn="just">
                  <a:buNone/>
                </a:pPr>
                <a:r>
                  <a:rPr lang="en-US" b="1" dirty="0"/>
                  <a:t>3.1.3. Binomial distribution :</a:t>
                </a:r>
              </a:p>
              <a:p>
                <a:pPr algn="just">
                  <a:buFont typeface="Arial" panose="020B0604020202020204" pitchFamily="34" charset="0"/>
                  <a:buChar char="•"/>
                </a:pPr>
                <a:r>
                  <a:rPr lang="en-US" dirty="0">
                    <a:latin typeface="+mj-lt"/>
                  </a:rPr>
                  <a:t>Models the number of successes in a sequence of n independent experiments, each asking a yes–no question </a:t>
                </a:r>
              </a:p>
              <a:p>
                <a:pPr algn="just">
                  <a:buFont typeface="Arial" panose="020B0604020202020204" pitchFamily="34" charset="0"/>
                  <a:buChar char="•"/>
                </a:pPr>
                <a14:m>
                  <m:oMath xmlns:m="http://schemas.openxmlformats.org/officeDocument/2006/math">
                    <m:r>
                      <a:rPr lang="en-US" i="1" dirty="0">
                        <a:latin typeface="Cambria Math" panose="02040503050406030204" pitchFamily="18" charset="0"/>
                      </a:rPr>
                      <m:t>𝑋</m:t>
                    </m:r>
                  </m:oMath>
                </a14:m>
                <a:r>
                  <a:rPr lang="en-US" dirty="0"/>
                  <a:t> models the number of times an event A occurs among N experiments. </a:t>
                </a:r>
                <a:endParaRPr lang="fr-FR" i="1" dirty="0">
                  <a:latin typeface="Cambria Math" panose="02040503050406030204" pitchFamily="18" charset="0"/>
                </a:endParaRPr>
              </a:p>
              <a:p>
                <a:pPr algn="just">
                  <a:buFont typeface="Arial" panose="020B0604020202020204" pitchFamily="34" charset="0"/>
                  <a:buChar char="•"/>
                </a:pPr>
                <a14:m>
                  <m:oMath xmlns:m="http://schemas.openxmlformats.org/officeDocument/2006/math">
                    <m:r>
                      <a:rPr lang="fr-FR" i="1" dirty="0" smtClean="0">
                        <a:latin typeface="Cambria Math" panose="02040503050406030204" pitchFamily="18" charset="0"/>
                      </a:rPr>
                      <m:t>𝑋</m:t>
                    </m:r>
                  </m:oMath>
                </a14:m>
                <a:r>
                  <a:rPr lang="en-US" dirty="0"/>
                  <a:t> takes its values in </a:t>
                </a:r>
                <a14:m>
                  <m:oMath xmlns:m="http://schemas.openxmlformats.org/officeDocument/2006/math">
                    <m:r>
                      <a:rPr lang="en-US" i="1" smtClean="0">
                        <a:latin typeface="Cambria Math" panose="02040503050406030204" pitchFamily="18" charset="0"/>
                        <a:ea typeface="Cambria Math" panose="02040503050406030204" pitchFamily="18" charset="0"/>
                      </a:rPr>
                      <m:t>ℕ</m:t>
                    </m:r>
                  </m:oMath>
                </a14:m>
                <a:r>
                  <a:rPr lang="en-US" dirty="0"/>
                  <a:t>. </a:t>
                </a:r>
              </a:p>
              <a:p>
                <a:pPr algn="just">
                  <a:spcAft>
                    <a:spcPts val="1200"/>
                  </a:spcAft>
                  <a:buFont typeface="Arial" panose="020B0604020202020204" pitchFamily="34" charset="0"/>
                  <a:buChar char="•"/>
                </a:pPr>
                <a:r>
                  <a:rPr lang="en-US" dirty="0"/>
                  <a:t>For a Binomial distribution we have (probability mass function) : </a:t>
                </a:r>
              </a:p>
              <a:p>
                <a:pPr marL="36900" indent="0" algn="just">
                  <a:spcBef>
                    <a:spcPts val="1800"/>
                  </a:spcBef>
                  <a:buNone/>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ℙ</m:t>
                          </m:r>
                        </m:e>
                        <m:sub>
                          <m:r>
                            <a:rPr lang="fr-FR" b="0" i="1" dirty="0" smtClean="0">
                              <a:solidFill>
                                <a:schemeClr val="tx1"/>
                              </a:solidFill>
                              <a:latin typeface="Cambria Math" panose="02040503050406030204" pitchFamily="18" charset="0"/>
                              <a:ea typeface="Cambria Math" panose="02040503050406030204" pitchFamily="18" charset="0"/>
                            </a:rPr>
                            <m:t>𝑝</m:t>
                          </m:r>
                        </m:sub>
                      </m:sSub>
                      <m:d>
                        <m:dPr>
                          <m:ctrlPr>
                            <a:rPr lang="fr-FR" b="0" i="1" dirty="0" smtClean="0">
                              <a:latin typeface="Cambria Math" panose="02040503050406030204" pitchFamily="18" charset="0"/>
                              <a:ea typeface="Cambria Math" panose="02040503050406030204" pitchFamily="18" charset="0"/>
                            </a:rPr>
                          </m:ctrlPr>
                        </m:dPr>
                        <m:e>
                          <m:r>
                            <a:rPr lang="fr-FR" b="0" i="1" dirty="0" smtClean="0">
                              <a:latin typeface="Cambria Math" panose="02040503050406030204" pitchFamily="18" charset="0"/>
                              <a:ea typeface="Cambria Math" panose="02040503050406030204" pitchFamily="18" charset="0"/>
                            </a:rPr>
                            <m:t>𝑋</m:t>
                          </m:r>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𝑘</m:t>
                          </m:r>
                        </m:e>
                      </m:d>
                      <m:r>
                        <a:rPr lang="fr-FR" b="0" i="1" dirty="0" smtClean="0">
                          <a:latin typeface="Cambria Math" panose="02040503050406030204" pitchFamily="18" charset="0"/>
                          <a:ea typeface="Cambria Math" panose="02040503050406030204" pitchFamily="18" charset="0"/>
                        </a:rPr>
                        <m:t>=</m:t>
                      </m:r>
                      <m:d>
                        <m:dPr>
                          <m:ctrlPr>
                            <a:rPr lang="fr-FR" b="0" i="1" dirty="0" smtClean="0">
                              <a:latin typeface="Cambria Math" panose="02040503050406030204" pitchFamily="18" charset="0"/>
                              <a:ea typeface="Cambria Math" panose="02040503050406030204" pitchFamily="18" charset="0"/>
                            </a:rPr>
                          </m:ctrlPr>
                        </m:dPr>
                        <m:e>
                          <m:f>
                            <m:fPr>
                              <m:type m:val="noBar"/>
                              <m:ctrlPr>
                                <a:rPr lang="fr-FR" b="0" i="1" dirty="0" smtClean="0">
                                  <a:latin typeface="Cambria Math" panose="02040503050406030204" pitchFamily="18" charset="0"/>
                                  <a:ea typeface="Cambria Math" panose="02040503050406030204" pitchFamily="18" charset="0"/>
                                </a:rPr>
                              </m:ctrlPr>
                            </m:fPr>
                            <m:num>
                              <m:r>
                                <a:rPr lang="fr-FR" b="0" i="1" dirty="0" smtClean="0">
                                  <a:latin typeface="Cambria Math" panose="02040503050406030204" pitchFamily="18" charset="0"/>
                                  <a:ea typeface="Cambria Math" panose="02040503050406030204" pitchFamily="18" charset="0"/>
                                </a:rPr>
                                <m:t>𝑁</m:t>
                              </m:r>
                            </m:num>
                            <m:den>
                              <m:r>
                                <a:rPr lang="fr-FR" b="0" i="1" dirty="0" smtClean="0">
                                  <a:latin typeface="Cambria Math" panose="02040503050406030204" pitchFamily="18" charset="0"/>
                                  <a:ea typeface="Cambria Math" panose="02040503050406030204" pitchFamily="18" charset="0"/>
                                </a:rPr>
                                <m:t>𝑘</m:t>
                              </m:r>
                            </m:den>
                          </m:f>
                        </m:e>
                      </m:d>
                      <m:sSup>
                        <m:sSupPr>
                          <m:ctrlPr>
                            <a:rPr lang="fr-FR" b="0" i="1" dirty="0" smtClean="0">
                              <a:latin typeface="Cambria Math" panose="02040503050406030204" pitchFamily="18" charset="0"/>
                              <a:ea typeface="Cambria Math" panose="02040503050406030204" pitchFamily="18" charset="0"/>
                            </a:rPr>
                          </m:ctrlPr>
                        </m:sSupPr>
                        <m:e>
                          <m:r>
                            <a:rPr lang="fr-FR" b="0" i="1" dirty="0" smtClean="0">
                              <a:latin typeface="Cambria Math" panose="02040503050406030204" pitchFamily="18" charset="0"/>
                              <a:ea typeface="Cambria Math" panose="02040503050406030204" pitchFamily="18" charset="0"/>
                            </a:rPr>
                            <m:t> </m:t>
                          </m:r>
                          <m:r>
                            <a:rPr lang="fr-FR" b="0" i="1" dirty="0" smtClean="0">
                              <a:latin typeface="Cambria Math" panose="02040503050406030204" pitchFamily="18" charset="0"/>
                              <a:ea typeface="Cambria Math" panose="02040503050406030204" pitchFamily="18" charset="0"/>
                            </a:rPr>
                            <m:t>𝑝</m:t>
                          </m:r>
                        </m:e>
                        <m:sup>
                          <m:r>
                            <a:rPr lang="fr-FR" b="0" i="1" dirty="0" smtClean="0">
                              <a:latin typeface="Cambria Math" panose="02040503050406030204" pitchFamily="18" charset="0"/>
                              <a:ea typeface="Cambria Math" panose="02040503050406030204" pitchFamily="18" charset="0"/>
                            </a:rPr>
                            <m:t>𝑘</m:t>
                          </m:r>
                        </m:sup>
                      </m:sSup>
                      <m:r>
                        <a:rPr lang="fr-FR" b="0" i="1" dirty="0" smtClean="0">
                          <a:latin typeface="Cambria Math" panose="02040503050406030204" pitchFamily="18" charset="0"/>
                          <a:ea typeface="Cambria Math" panose="02040503050406030204" pitchFamily="18" charset="0"/>
                        </a:rPr>
                        <m:t> </m:t>
                      </m:r>
                      <m:sSup>
                        <m:sSupPr>
                          <m:ctrlPr>
                            <a:rPr lang="fr-FR" b="0" i="1" dirty="0" smtClean="0">
                              <a:latin typeface="Cambria Math" panose="02040503050406030204" pitchFamily="18" charset="0"/>
                              <a:ea typeface="Cambria Math" panose="02040503050406030204" pitchFamily="18" charset="0"/>
                            </a:rPr>
                          </m:ctrlPr>
                        </m:sSupPr>
                        <m:e>
                          <m:d>
                            <m:dPr>
                              <m:ctrlPr>
                                <a:rPr lang="fr-FR" b="0" i="1" dirty="0" smtClean="0">
                                  <a:latin typeface="Cambria Math" panose="02040503050406030204" pitchFamily="18" charset="0"/>
                                  <a:ea typeface="Cambria Math" panose="02040503050406030204" pitchFamily="18" charset="0"/>
                                </a:rPr>
                              </m:ctrlPr>
                            </m:dPr>
                            <m:e>
                              <m:r>
                                <a:rPr lang="fr-FR" b="0" i="1" dirty="0" smtClean="0">
                                  <a:latin typeface="Cambria Math" panose="02040503050406030204" pitchFamily="18" charset="0"/>
                                  <a:ea typeface="Cambria Math" panose="02040503050406030204" pitchFamily="18" charset="0"/>
                                </a:rPr>
                                <m:t>1−</m:t>
                              </m:r>
                              <m:r>
                                <a:rPr lang="fr-FR" b="0" i="1" dirty="0" smtClean="0">
                                  <a:latin typeface="Cambria Math" panose="02040503050406030204" pitchFamily="18" charset="0"/>
                                  <a:ea typeface="Cambria Math" panose="02040503050406030204" pitchFamily="18" charset="0"/>
                                </a:rPr>
                                <m:t>𝑝</m:t>
                              </m:r>
                            </m:e>
                          </m:d>
                        </m:e>
                        <m:sup>
                          <m:r>
                            <a:rPr lang="fr-FR" b="0" i="1" dirty="0" smtClean="0">
                              <a:latin typeface="Cambria Math" panose="02040503050406030204" pitchFamily="18" charset="0"/>
                              <a:ea typeface="Cambria Math" panose="02040503050406030204" pitchFamily="18" charset="0"/>
                            </a:rPr>
                            <m:t>𝑁</m:t>
                          </m:r>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𝑘</m:t>
                          </m:r>
                        </m:sup>
                      </m:sSup>
                    </m:oMath>
                  </m:oMathPara>
                </a14:m>
                <a:endParaRPr lang="fr-FR" b="0" i="1" dirty="0">
                  <a:latin typeface="Cambria Math" panose="02040503050406030204" pitchFamily="18" charset="0"/>
                  <a:ea typeface="Cambria Math" panose="02040503050406030204" pitchFamily="18" charset="0"/>
                </a:endParaRPr>
              </a:p>
              <a:p>
                <a:pPr algn="just">
                  <a:buFont typeface="Arial" panose="020B0604020202020204" pitchFamily="34" charset="0"/>
                  <a:buChar char="•"/>
                </a:pPr>
                <a:r>
                  <a:rPr lang="en-US" dirty="0"/>
                  <a:t>Here </a:t>
                </a:r>
                <a14:m>
                  <m:oMath xmlns:m="http://schemas.openxmlformats.org/officeDocument/2006/math">
                    <m:r>
                      <a:rPr lang="en-US" i="1" dirty="0">
                        <a:latin typeface="Cambria Math" panose="02040503050406030204" pitchFamily="18" charset="0"/>
                      </a:rPr>
                      <m:t>𝜃</m:t>
                    </m:r>
                    <m:r>
                      <a:rPr lang="fr-FR" i="1" dirty="0">
                        <a:latin typeface="Cambria Math" panose="02040503050406030204" pitchFamily="18" charset="0"/>
                      </a:rPr>
                      <m:t>=</m:t>
                    </m:r>
                    <m:r>
                      <a:rPr lang="fr-FR" i="1" dirty="0">
                        <a:latin typeface="Cambria Math" panose="02040503050406030204" pitchFamily="18" charset="0"/>
                      </a:rPr>
                      <m:t>𝑝</m:t>
                    </m:r>
                  </m:oMath>
                </a14:m>
                <a:endParaRPr lang="en-US" dirty="0"/>
              </a:p>
              <a:p>
                <a:pPr algn="just">
                  <a:buFont typeface="Arial" panose="020B0604020202020204" pitchFamily="34" charset="0"/>
                  <a:buChar char="•"/>
                </a:pPr>
                <a:r>
                  <a:rPr lang="en-US" dirty="0"/>
                  <a:t>Example : Binomial distribution can model “the number of ill kids in a class of 30 kids”, “the number of times a person has voted for a given political party over the last 4 ballots).</a:t>
                </a:r>
              </a:p>
              <a:p>
                <a:pPr algn="just">
                  <a:buFont typeface="Arial" panose="020B0604020202020204" pitchFamily="34" charset="0"/>
                  <a:buChar char="•"/>
                </a:pPr>
                <a:r>
                  <a:rPr lang="en-US" dirty="0"/>
                  <a:t>For Binomial distribution we have : </a:t>
                </a:r>
              </a:p>
              <a:p>
                <a:pPr marL="36900" indent="0" algn="ctr">
                  <a:buNone/>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𝔼</m:t>
                          </m:r>
                        </m:e>
                        <m:sub>
                          <m:r>
                            <a:rPr lang="fr-FR" b="0" i="1" smtClean="0">
                              <a:latin typeface="Cambria Math" panose="02040503050406030204" pitchFamily="18" charset="0"/>
                              <a:ea typeface="Cambria Math" panose="02040503050406030204" pitchFamily="18" charset="0"/>
                            </a:rPr>
                            <m:t>𝑝</m:t>
                          </m:r>
                        </m:sub>
                      </m:sSub>
                      <m:d>
                        <m:dPr>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𝑋</m:t>
                          </m:r>
                        </m:e>
                      </m:d>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𝑁𝑝</m:t>
                      </m:r>
                      <m:r>
                        <a:rPr lang="fr-FR" b="0" i="1" smtClean="0">
                          <a:latin typeface="Cambria Math" panose="02040503050406030204" pitchFamily="18" charset="0"/>
                          <a:ea typeface="Cambria Math" panose="02040503050406030204" pitchFamily="18" charset="0"/>
                        </a:rPr>
                        <m:t> </m:t>
                      </m:r>
                    </m:oMath>
                  </m:oMathPara>
                </a14:m>
                <a:endParaRPr lang="fr-FR" b="0" dirty="0">
                  <a:ea typeface="Cambria Math" panose="02040503050406030204" pitchFamily="18" charset="0"/>
                </a:endParaRPr>
              </a:p>
              <a:p>
                <a:pPr marL="36900" indent="0" algn="ctr">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𝑉𝑎𝑟</m:t>
                      </m:r>
                      <m:d>
                        <m:dPr>
                          <m:ctrlPr>
                            <a:rPr lang="fr-FR" b="0" i="1" smtClean="0">
                              <a:latin typeface="Cambria Math" panose="02040503050406030204" pitchFamily="18" charset="0"/>
                            </a:rPr>
                          </m:ctrlPr>
                        </m:dPr>
                        <m:e>
                          <m:r>
                            <a:rPr lang="fr-FR" b="0" i="1" smtClean="0">
                              <a:latin typeface="Cambria Math" panose="02040503050406030204" pitchFamily="18" charset="0"/>
                            </a:rPr>
                            <m:t>𝑋</m:t>
                          </m:r>
                        </m:e>
                      </m:d>
                      <m:r>
                        <a:rPr lang="fr-FR" b="0" i="1" smtClean="0">
                          <a:latin typeface="Cambria Math" panose="02040503050406030204" pitchFamily="18" charset="0"/>
                        </a:rPr>
                        <m:t>=</m:t>
                      </m:r>
                      <m:r>
                        <a:rPr lang="fr-FR" b="0" i="1" smtClean="0">
                          <a:latin typeface="Cambria Math" panose="02040503050406030204" pitchFamily="18" charset="0"/>
                        </a:rPr>
                        <m:t>𝑁𝑝</m:t>
                      </m:r>
                      <m:r>
                        <a:rPr lang="fr-FR" b="0" i="1" smtClean="0">
                          <a:latin typeface="Cambria Math" panose="02040503050406030204" pitchFamily="18" charset="0"/>
                        </a:rPr>
                        <m:t>(1−</m:t>
                      </m:r>
                      <m:r>
                        <a:rPr lang="fr-FR" b="0" i="1" smtClean="0">
                          <a:latin typeface="Cambria Math" panose="02040503050406030204" pitchFamily="18" charset="0"/>
                        </a:rPr>
                        <m:t>𝑝</m:t>
                      </m:r>
                      <m:r>
                        <a:rPr lang="fr-FR" b="0" i="1" smtClean="0">
                          <a:latin typeface="Cambria Math" panose="02040503050406030204" pitchFamily="18" charset="0"/>
                        </a:rPr>
                        <m:t>)</m:t>
                      </m:r>
                    </m:oMath>
                  </m:oMathPara>
                </a14:m>
                <a:endParaRPr lang="en-US" dirty="0"/>
              </a:p>
              <a:p>
                <a:pPr algn="just">
                  <a:buFont typeface="Arial" panose="020B0604020202020204" pitchFamily="34" charset="0"/>
                  <a:buChar char="•"/>
                </a:pPr>
                <a:endParaRPr lang="en-US" dirty="0"/>
              </a:p>
              <a:p>
                <a:pPr marL="36900" indent="0" algn="just">
                  <a:buNone/>
                </a:pPr>
                <a:endParaRPr lang="en-US" b="1" dirty="0"/>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3"/>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530835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D95E7-AB88-412E-B90E-72CADA38B004}"/>
              </a:ext>
            </a:extLst>
          </p:cNvPr>
          <p:cNvSpPr>
            <a:spLocks noGrp="1"/>
          </p:cNvSpPr>
          <p:nvPr>
            <p:ph type="title"/>
          </p:nvPr>
        </p:nvSpPr>
        <p:spPr>
          <a:xfrm>
            <a:off x="482474" y="204159"/>
            <a:ext cx="10353762" cy="710241"/>
          </a:xfrm>
        </p:spPr>
        <p:txBody>
          <a:bodyPr>
            <a:normAutofit/>
          </a:bodyPr>
          <a:lstStyle/>
          <a:p>
            <a:pPr algn="l"/>
            <a:r>
              <a:rPr lang="en-US" sz="2800" dirty="0">
                <a:solidFill>
                  <a:schemeClr val="tx1"/>
                </a:solidFill>
              </a:rPr>
              <a:t>3. Estimation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2AC5504-5449-466C-BFF1-348366CA1B73}"/>
                  </a:ext>
                </a:extLst>
              </p:cNvPr>
              <p:cNvSpPr>
                <a:spLocks noGrp="1"/>
              </p:cNvSpPr>
              <p:nvPr>
                <p:ph idx="1"/>
              </p:nvPr>
            </p:nvSpPr>
            <p:spPr>
              <a:xfrm>
                <a:off x="323787" y="914400"/>
                <a:ext cx="11544426" cy="5660571"/>
              </a:xfrm>
            </p:spPr>
            <p:txBody>
              <a:bodyPr>
                <a:normAutofit lnSpcReduction="10000"/>
              </a:bodyPr>
              <a:lstStyle/>
              <a:p>
                <a:pPr marL="36900" indent="0" algn="just">
                  <a:buNone/>
                </a:pPr>
                <a:r>
                  <a:rPr lang="en-US" b="1" dirty="0"/>
                  <a:t>3.1.4. Poisson distribution :</a:t>
                </a:r>
              </a:p>
              <a:p>
                <a:pPr algn="just">
                  <a:buFont typeface="Arial" panose="020B0604020202020204" pitchFamily="34" charset="0"/>
                  <a:buChar char="•"/>
                </a:pPr>
                <a:r>
                  <a:rPr lang="en-US" dirty="0">
                    <a:latin typeface="Cambria Math" panose="02040503050406030204" pitchFamily="18" charset="0"/>
                  </a:rPr>
                  <a:t>Gives the probability of a given number of events occurring in a fixed interval of time or space if these events occur with a known constant rate and independently of the time since the last event</a:t>
                </a:r>
              </a:p>
              <a:p>
                <a:pPr algn="just">
                  <a:buFont typeface="Arial" panose="020B0604020202020204" pitchFamily="34" charset="0"/>
                  <a:buChar char="•"/>
                </a:pPr>
                <a14:m>
                  <m:oMath xmlns:m="http://schemas.openxmlformats.org/officeDocument/2006/math">
                    <m:r>
                      <a:rPr lang="en-US" i="1" dirty="0">
                        <a:latin typeface="Cambria Math" panose="02040503050406030204" pitchFamily="18" charset="0"/>
                      </a:rPr>
                      <m:t>𝑋</m:t>
                    </m:r>
                  </m:oMath>
                </a14:m>
                <a:r>
                  <a:rPr lang="en-US" dirty="0"/>
                  <a:t> models the number of objects having a rare character </a:t>
                </a:r>
                <a14:m>
                  <m:oMath xmlns:m="http://schemas.openxmlformats.org/officeDocument/2006/math">
                    <m:r>
                      <a:rPr lang="fr-FR" b="0" i="1" smtClean="0">
                        <a:latin typeface="Cambria Math" panose="02040503050406030204" pitchFamily="18" charset="0"/>
                      </a:rPr>
                      <m:t>𝜆</m:t>
                    </m:r>
                  </m:oMath>
                </a14:m>
                <a:r>
                  <a:rPr lang="fr-FR" i="1" dirty="0">
                    <a:latin typeface="Cambria Math" panose="02040503050406030204" pitchFamily="18" charset="0"/>
                  </a:rPr>
                  <a:t> </a:t>
                </a:r>
                <a:r>
                  <a:rPr lang="fr-FR" dirty="0">
                    <a:latin typeface="Cambria Math" panose="02040503050406030204" pitchFamily="18" charset="0"/>
                  </a:rPr>
                  <a:t>in a population</a:t>
                </a:r>
              </a:p>
              <a:p>
                <a:pPr algn="just">
                  <a:buFont typeface="Arial" panose="020B0604020202020204" pitchFamily="34" charset="0"/>
                  <a:buChar char="•"/>
                </a:pPr>
                <a14:m>
                  <m:oMath xmlns:m="http://schemas.openxmlformats.org/officeDocument/2006/math">
                    <m:r>
                      <a:rPr lang="fr-FR" i="1" dirty="0" smtClean="0">
                        <a:latin typeface="Cambria Math" panose="02040503050406030204" pitchFamily="18" charset="0"/>
                      </a:rPr>
                      <m:t>𝑋</m:t>
                    </m:r>
                  </m:oMath>
                </a14:m>
                <a:r>
                  <a:rPr lang="en-US" dirty="0"/>
                  <a:t> takes its values in </a:t>
                </a:r>
                <a14:m>
                  <m:oMath xmlns:m="http://schemas.openxmlformats.org/officeDocument/2006/math">
                    <m:r>
                      <a:rPr lang="en-US" i="1" smtClean="0">
                        <a:latin typeface="Cambria Math" panose="02040503050406030204" pitchFamily="18" charset="0"/>
                        <a:ea typeface="Cambria Math" panose="02040503050406030204" pitchFamily="18" charset="0"/>
                      </a:rPr>
                      <m:t>ℕ</m:t>
                    </m:r>
                  </m:oMath>
                </a14:m>
                <a:r>
                  <a:rPr lang="en-US" dirty="0"/>
                  <a:t>. </a:t>
                </a:r>
              </a:p>
              <a:p>
                <a:pPr algn="just">
                  <a:spcAft>
                    <a:spcPts val="1200"/>
                  </a:spcAft>
                  <a:buFont typeface="Arial" panose="020B0604020202020204" pitchFamily="34" charset="0"/>
                  <a:buChar char="•"/>
                </a:pPr>
                <a:r>
                  <a:rPr lang="en-US" dirty="0"/>
                  <a:t>For a Poisson distribution we have (probability mass function) : </a:t>
                </a:r>
              </a:p>
              <a:p>
                <a:pPr marL="36900" indent="0" algn="just">
                  <a:spcBef>
                    <a:spcPts val="1800"/>
                  </a:spcBef>
                  <a:buNone/>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ℙ</m:t>
                          </m:r>
                        </m:e>
                        <m:sub>
                          <m:r>
                            <a:rPr lang="fr-FR" i="1" dirty="0">
                              <a:latin typeface="Cambria Math" panose="02040503050406030204" pitchFamily="18" charset="0"/>
                            </a:rPr>
                            <m:t>𝜆</m:t>
                          </m:r>
                        </m:sub>
                      </m:sSub>
                      <m:d>
                        <m:dPr>
                          <m:ctrlPr>
                            <a:rPr lang="fr-FR" b="0" i="1" dirty="0" smtClean="0">
                              <a:latin typeface="Cambria Math" panose="02040503050406030204" pitchFamily="18" charset="0"/>
                              <a:ea typeface="Cambria Math" panose="02040503050406030204" pitchFamily="18" charset="0"/>
                            </a:rPr>
                          </m:ctrlPr>
                        </m:dPr>
                        <m:e>
                          <m:r>
                            <a:rPr lang="fr-FR" b="0" i="1" dirty="0" smtClean="0">
                              <a:latin typeface="Cambria Math" panose="02040503050406030204" pitchFamily="18" charset="0"/>
                              <a:ea typeface="Cambria Math" panose="02040503050406030204" pitchFamily="18" charset="0"/>
                            </a:rPr>
                            <m:t>𝑋</m:t>
                          </m:r>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𝑘</m:t>
                          </m:r>
                        </m:e>
                      </m:d>
                      <m:r>
                        <a:rPr lang="fr-FR" b="0" i="1" dirty="0" smtClean="0">
                          <a:latin typeface="Cambria Math" panose="02040503050406030204" pitchFamily="18" charset="0"/>
                          <a:ea typeface="Cambria Math" panose="02040503050406030204" pitchFamily="18" charset="0"/>
                        </a:rPr>
                        <m:t>=</m:t>
                      </m:r>
                      <m:sSup>
                        <m:sSupPr>
                          <m:ctrlPr>
                            <a:rPr lang="fr-FR" i="1" dirty="0">
                              <a:latin typeface="Cambria Math" panose="02040503050406030204" pitchFamily="18" charset="0"/>
                              <a:ea typeface="Cambria Math" panose="02040503050406030204" pitchFamily="18" charset="0"/>
                            </a:rPr>
                          </m:ctrlPr>
                        </m:sSupPr>
                        <m:e>
                          <m:r>
                            <a:rPr lang="fr-FR" i="1" dirty="0">
                              <a:latin typeface="Cambria Math" panose="02040503050406030204" pitchFamily="18" charset="0"/>
                              <a:ea typeface="Cambria Math" panose="02040503050406030204" pitchFamily="18" charset="0"/>
                            </a:rPr>
                            <m:t>𝑒</m:t>
                          </m:r>
                        </m:e>
                        <m:sup>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ea typeface="Cambria Math" panose="02040503050406030204" pitchFamily="18" charset="0"/>
                            </a:rPr>
                            <m:t>𝜆</m:t>
                          </m:r>
                        </m:sup>
                      </m:sSup>
                      <m:f>
                        <m:fPr>
                          <m:ctrlPr>
                            <a:rPr lang="fr-FR" b="0" i="1" dirty="0" smtClean="0">
                              <a:latin typeface="Cambria Math" panose="02040503050406030204" pitchFamily="18" charset="0"/>
                              <a:ea typeface="Cambria Math" panose="02040503050406030204" pitchFamily="18" charset="0"/>
                            </a:rPr>
                          </m:ctrlPr>
                        </m:fPr>
                        <m:num>
                          <m:sSup>
                            <m:sSupPr>
                              <m:ctrlPr>
                                <a:rPr lang="fr-FR" b="0" i="1" dirty="0" smtClean="0">
                                  <a:latin typeface="Cambria Math" panose="02040503050406030204" pitchFamily="18" charset="0"/>
                                  <a:ea typeface="Cambria Math" panose="02040503050406030204" pitchFamily="18" charset="0"/>
                                </a:rPr>
                              </m:ctrlPr>
                            </m:sSupPr>
                            <m:e>
                              <m:r>
                                <a:rPr lang="fr-FR" b="0" i="1" dirty="0" smtClean="0">
                                  <a:latin typeface="Cambria Math" panose="02040503050406030204" pitchFamily="18" charset="0"/>
                                  <a:ea typeface="Cambria Math" panose="02040503050406030204" pitchFamily="18" charset="0"/>
                                </a:rPr>
                                <m:t>𝜆</m:t>
                              </m:r>
                            </m:e>
                            <m:sup>
                              <m:r>
                                <a:rPr lang="fr-FR" b="0" i="1" dirty="0" smtClean="0">
                                  <a:latin typeface="Cambria Math" panose="02040503050406030204" pitchFamily="18" charset="0"/>
                                  <a:ea typeface="Cambria Math" panose="02040503050406030204" pitchFamily="18" charset="0"/>
                                </a:rPr>
                                <m:t>𝑘</m:t>
                              </m:r>
                            </m:sup>
                          </m:sSup>
                        </m:num>
                        <m:den>
                          <m:r>
                            <a:rPr lang="fr-FR" b="0" i="1" dirty="0" smtClean="0">
                              <a:latin typeface="Cambria Math" panose="02040503050406030204" pitchFamily="18" charset="0"/>
                              <a:ea typeface="Cambria Math" panose="02040503050406030204" pitchFamily="18" charset="0"/>
                            </a:rPr>
                            <m:t>𝑘</m:t>
                          </m:r>
                          <m:r>
                            <a:rPr lang="fr-FR" b="0" i="1" dirty="0" smtClean="0">
                              <a:latin typeface="Cambria Math" panose="02040503050406030204" pitchFamily="18" charset="0"/>
                              <a:ea typeface="Cambria Math" panose="02040503050406030204" pitchFamily="18" charset="0"/>
                            </a:rPr>
                            <m:t>!</m:t>
                          </m:r>
                        </m:den>
                      </m:f>
                      <m:r>
                        <a:rPr lang="fr-FR" b="0" i="1" dirty="0" smtClean="0">
                          <a:latin typeface="Cambria Math" panose="02040503050406030204" pitchFamily="18" charset="0"/>
                          <a:ea typeface="Cambria Math" panose="02040503050406030204" pitchFamily="18" charset="0"/>
                        </a:rPr>
                        <m:t> ,  </m:t>
                      </m:r>
                      <m:r>
                        <a:rPr lang="fr-FR" b="0" i="1" dirty="0" smtClean="0">
                          <a:latin typeface="Cambria Math" panose="02040503050406030204" pitchFamily="18" charset="0"/>
                          <a:ea typeface="Cambria Math" panose="02040503050406030204" pitchFamily="18" charset="0"/>
                        </a:rPr>
                        <m:t>𝜆</m:t>
                      </m:r>
                      <m:r>
                        <a:rPr lang="fr-FR" b="0" i="1" dirty="0" smtClean="0">
                          <a:latin typeface="Cambria Math" panose="02040503050406030204" pitchFamily="18" charset="0"/>
                          <a:ea typeface="Cambria Math" panose="02040503050406030204" pitchFamily="18" charset="0"/>
                        </a:rPr>
                        <m:t>&gt;0</m:t>
                      </m:r>
                    </m:oMath>
                  </m:oMathPara>
                </a14:m>
                <a:endParaRPr lang="fr-FR" b="0" i="1" dirty="0">
                  <a:latin typeface="Cambria Math" panose="02040503050406030204" pitchFamily="18" charset="0"/>
                  <a:ea typeface="Cambria Math" panose="02040503050406030204" pitchFamily="18" charset="0"/>
                </a:endParaRPr>
              </a:p>
              <a:p>
                <a:pPr algn="just">
                  <a:buFont typeface="Arial" panose="020B0604020202020204" pitchFamily="34" charset="0"/>
                  <a:buChar char="•"/>
                </a:pPr>
                <a:r>
                  <a:rPr lang="en-US" dirty="0"/>
                  <a:t>Here </a:t>
                </a:r>
                <a14:m>
                  <m:oMath xmlns:m="http://schemas.openxmlformats.org/officeDocument/2006/math">
                    <m:r>
                      <a:rPr lang="en-US" i="1" dirty="0">
                        <a:latin typeface="Cambria Math" panose="02040503050406030204" pitchFamily="18" charset="0"/>
                      </a:rPr>
                      <m:t>𝜃</m:t>
                    </m:r>
                    <m:r>
                      <a:rPr lang="fr-FR" i="1" dirty="0">
                        <a:latin typeface="Cambria Math" panose="02040503050406030204" pitchFamily="18" charset="0"/>
                      </a:rPr>
                      <m:t>=</m:t>
                    </m:r>
                    <m:r>
                      <a:rPr lang="fr-FR" b="0" i="1" dirty="0" smtClean="0">
                        <a:latin typeface="Cambria Math" panose="02040503050406030204" pitchFamily="18" charset="0"/>
                      </a:rPr>
                      <m:t>𝜆</m:t>
                    </m:r>
                  </m:oMath>
                </a14:m>
                <a:endParaRPr lang="en-US" dirty="0"/>
              </a:p>
              <a:p>
                <a:pPr algn="just">
                  <a:buFont typeface="Arial" panose="020B0604020202020204" pitchFamily="34" charset="0"/>
                  <a:buChar char="•"/>
                </a:pPr>
                <a:r>
                  <a:rPr lang="en-US" dirty="0"/>
                  <a:t>Example : Poisson distribution can model “the number of road accidents in a person’s life”, “the number of mutations in a gene” etc. </a:t>
                </a:r>
              </a:p>
              <a:p>
                <a:pPr algn="just">
                  <a:buFont typeface="Arial" panose="020B0604020202020204" pitchFamily="34" charset="0"/>
                  <a:buChar char="•"/>
                </a:pPr>
                <a:r>
                  <a:rPr lang="en-US" dirty="0"/>
                  <a:t>For Poisson distribution we have : </a:t>
                </a:r>
              </a:p>
              <a:p>
                <a:pPr marL="36900" indent="0" algn="ctr">
                  <a:buNone/>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𝔼</m:t>
                          </m:r>
                        </m:e>
                        <m:sub>
                          <m:r>
                            <a:rPr lang="fr-FR" b="0" i="1" smtClean="0">
                              <a:latin typeface="Cambria Math" panose="02040503050406030204" pitchFamily="18" charset="0"/>
                              <a:ea typeface="Cambria Math" panose="02040503050406030204" pitchFamily="18" charset="0"/>
                            </a:rPr>
                            <m:t>𝜆</m:t>
                          </m:r>
                        </m:sub>
                      </m:sSub>
                      <m:d>
                        <m:dPr>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𝑋</m:t>
                          </m:r>
                        </m:e>
                      </m:d>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𝜆</m:t>
                      </m:r>
                      <m:r>
                        <a:rPr lang="fr-FR" b="0" i="1" smtClean="0">
                          <a:latin typeface="Cambria Math" panose="02040503050406030204" pitchFamily="18" charset="0"/>
                          <a:ea typeface="Cambria Math" panose="02040503050406030204" pitchFamily="18" charset="0"/>
                        </a:rPr>
                        <m:t> </m:t>
                      </m:r>
                    </m:oMath>
                  </m:oMathPara>
                </a14:m>
                <a:endParaRPr lang="fr-FR" b="0" dirty="0">
                  <a:ea typeface="Cambria Math" panose="02040503050406030204" pitchFamily="18" charset="0"/>
                </a:endParaRPr>
              </a:p>
              <a:p>
                <a:pPr marL="36900" indent="0" algn="ctr">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𝑉𝑎𝑟</m:t>
                      </m:r>
                      <m:d>
                        <m:dPr>
                          <m:ctrlPr>
                            <a:rPr lang="fr-FR" b="0" i="1" smtClean="0">
                              <a:latin typeface="Cambria Math" panose="02040503050406030204" pitchFamily="18" charset="0"/>
                            </a:rPr>
                          </m:ctrlPr>
                        </m:dPr>
                        <m:e>
                          <m:r>
                            <a:rPr lang="fr-FR" b="0" i="1" smtClean="0">
                              <a:latin typeface="Cambria Math" panose="02040503050406030204" pitchFamily="18" charset="0"/>
                            </a:rPr>
                            <m:t>𝑋</m:t>
                          </m:r>
                        </m:e>
                      </m:d>
                      <m:r>
                        <a:rPr lang="fr-FR" b="0" i="1" smtClean="0">
                          <a:latin typeface="Cambria Math" panose="02040503050406030204" pitchFamily="18" charset="0"/>
                        </a:rPr>
                        <m:t>=</m:t>
                      </m:r>
                      <m:r>
                        <a:rPr lang="fr-FR" b="0" i="1" smtClean="0">
                          <a:latin typeface="Cambria Math" panose="02040503050406030204" pitchFamily="18" charset="0"/>
                        </a:rPr>
                        <m:t>𝜆</m:t>
                      </m:r>
                    </m:oMath>
                  </m:oMathPara>
                </a14:m>
                <a:endParaRPr lang="en-US" dirty="0"/>
              </a:p>
              <a:p>
                <a:pPr algn="just">
                  <a:buFont typeface="Arial" panose="020B0604020202020204" pitchFamily="34" charset="0"/>
                  <a:buChar char="•"/>
                </a:pPr>
                <a:endParaRPr lang="en-US" dirty="0"/>
              </a:p>
              <a:p>
                <a:pPr marL="36900" indent="0" algn="just">
                  <a:buNone/>
                </a:pPr>
                <a:endParaRPr lang="en-US" b="1" dirty="0"/>
              </a:p>
            </p:txBody>
          </p:sp>
        </mc:Choice>
        <mc:Fallback xmlns="">
          <p:sp>
            <p:nvSpPr>
              <p:cNvPr id="3" name="Espace réservé du contenu 2">
                <a:extLst>
                  <a:ext uri="{FF2B5EF4-FFF2-40B4-BE49-F238E27FC236}">
                    <a16:creationId xmlns:a16="http://schemas.microsoft.com/office/drawing/2014/main" id="{32AC5504-5449-466C-BFF1-348366CA1B73}"/>
                  </a:ext>
                </a:extLst>
              </p:cNvPr>
              <p:cNvSpPr>
                <a:spLocks noGrp="1" noRot="1" noChangeAspect="1" noMove="1" noResize="1" noEditPoints="1" noAdjustHandles="1" noChangeArrowheads="1" noChangeShapeType="1" noTextEdit="1"/>
              </p:cNvSpPr>
              <p:nvPr>
                <p:ph idx="1"/>
              </p:nvPr>
            </p:nvSpPr>
            <p:spPr>
              <a:xfrm>
                <a:off x="323787" y="914400"/>
                <a:ext cx="11544426" cy="5660571"/>
              </a:xfrm>
              <a:blipFill>
                <a:blip r:embed="rId5"/>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7167521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188</TotalTime>
  <Words>2739</Words>
  <Application>Microsoft Office PowerPoint</Application>
  <PresentationFormat>Grand écran</PresentationFormat>
  <Paragraphs>167</Paragraphs>
  <Slides>17</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17</vt:i4>
      </vt:variant>
    </vt:vector>
  </HeadingPairs>
  <TitlesOfParts>
    <vt:vector size="22" baseType="lpstr">
      <vt:lpstr>Arial</vt:lpstr>
      <vt:lpstr>Calisto MT</vt:lpstr>
      <vt:lpstr>Cambria Math</vt:lpstr>
      <vt:lpstr>Wingdings 2</vt:lpstr>
      <vt:lpstr>Ardoise</vt:lpstr>
      <vt:lpstr>Présentation PowerPoint</vt:lpstr>
      <vt:lpstr>1. Introduction to estimation</vt:lpstr>
      <vt:lpstr>1. Introduction to estimation</vt:lpstr>
      <vt:lpstr>2. Statistical modeling terminology</vt:lpstr>
      <vt:lpstr>3. Estimation</vt:lpstr>
      <vt:lpstr>3. Estimation</vt:lpstr>
      <vt:lpstr>3. Estimation</vt:lpstr>
      <vt:lpstr>3. Estimation</vt:lpstr>
      <vt:lpstr>3. Estimation</vt:lpstr>
      <vt:lpstr>3. Estimation</vt:lpstr>
      <vt:lpstr>3. Estimation</vt:lpstr>
      <vt:lpstr>3. Estimation</vt:lpstr>
      <vt:lpstr>3. Estimation</vt:lpstr>
      <vt:lpstr>3. Estimation</vt:lpstr>
      <vt:lpstr>3. Estimation</vt:lpstr>
      <vt:lpstr>3. Estimation</vt:lpstr>
      <vt:lpstr>3. Estimation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Achraf Seddik</dc:creator>
  <cp:lastModifiedBy>Achraf Seddik</cp:lastModifiedBy>
  <cp:revision>29</cp:revision>
  <dcterms:created xsi:type="dcterms:W3CDTF">2018-12-02T21:13:24Z</dcterms:created>
  <dcterms:modified xsi:type="dcterms:W3CDTF">2020-10-11T15:00:58Z</dcterms:modified>
</cp:coreProperties>
</file>